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8.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54" r:id="rId3"/>
    <p:sldMasterId id="2147483662" r:id="rId4"/>
    <p:sldMasterId id="2147483666" r:id="rId5"/>
    <p:sldMasterId id="2147483674" r:id="rId6"/>
    <p:sldMasterId id="2147483684" r:id="rId7"/>
  </p:sldMasterIdLst>
  <p:notesMasterIdLst>
    <p:notesMasterId r:id="rId30"/>
  </p:notesMasterIdLst>
  <p:handoutMasterIdLst>
    <p:handoutMasterId r:id="rId31"/>
  </p:handoutMasterIdLst>
  <p:sldIdLst>
    <p:sldId id="299" r:id="rId8"/>
    <p:sldId id="470" r:id="rId9"/>
    <p:sldId id="484" r:id="rId10"/>
    <p:sldId id="487" r:id="rId11"/>
    <p:sldId id="471" r:id="rId12"/>
    <p:sldId id="498" r:id="rId13"/>
    <p:sldId id="494" r:id="rId14"/>
    <p:sldId id="493" r:id="rId15"/>
    <p:sldId id="472" r:id="rId16"/>
    <p:sldId id="476" r:id="rId17"/>
    <p:sldId id="486" r:id="rId18"/>
    <p:sldId id="491" r:id="rId19"/>
    <p:sldId id="499" r:id="rId20"/>
    <p:sldId id="500" r:id="rId21"/>
    <p:sldId id="481" r:id="rId22"/>
    <p:sldId id="482" r:id="rId23"/>
    <p:sldId id="485" r:id="rId24"/>
    <p:sldId id="496" r:id="rId25"/>
    <p:sldId id="497" r:id="rId26"/>
    <p:sldId id="501" r:id="rId27"/>
    <p:sldId id="502" r:id="rId28"/>
    <p:sldId id="433"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00">
          <p15:clr>
            <a:srgbClr val="A4A3A4"/>
          </p15:clr>
        </p15:guide>
        <p15:guide id="2" orient="horz" pos="2224">
          <p15:clr>
            <a:srgbClr val="A4A3A4"/>
          </p15:clr>
        </p15:guide>
        <p15:guide id="3" orient="horz" pos="3288">
          <p15:clr>
            <a:srgbClr val="A4A3A4"/>
          </p15:clr>
        </p15:guide>
        <p15:guide id="4" orient="horz" pos="1160">
          <p15:clr>
            <a:srgbClr val="A4A3A4"/>
          </p15:clr>
        </p15:guide>
        <p15:guide id="5" orient="horz" pos="4113">
          <p15:clr>
            <a:srgbClr val="A4A3A4"/>
          </p15:clr>
        </p15:guide>
        <p15:guide id="6" orient="horz" pos="3767">
          <p15:clr>
            <a:srgbClr val="A4A3A4"/>
          </p15:clr>
        </p15:guide>
        <p15:guide id="7" orient="horz" pos="2458">
          <p15:clr>
            <a:srgbClr val="A4A3A4"/>
          </p15:clr>
        </p15:guide>
        <p15:guide id="8" orient="horz" pos="316">
          <p15:clr>
            <a:srgbClr val="A4A3A4"/>
          </p15:clr>
        </p15:guide>
        <p15:guide id="9" pos="356">
          <p15:clr>
            <a:srgbClr val="A4A3A4"/>
          </p15:clr>
        </p15:guide>
        <p15:guide id="10" pos="1880">
          <p15:clr>
            <a:srgbClr val="A4A3A4"/>
          </p15:clr>
        </p15:guide>
        <p15:guide id="11" pos="2152">
          <p15:clr>
            <a:srgbClr val="A4A3A4"/>
          </p15:clr>
        </p15:guide>
        <p15:guide id="12" pos="3690">
          <p15:clr>
            <a:srgbClr val="A4A3A4"/>
          </p15:clr>
        </p15:guide>
        <p15:guide id="13" pos="5762">
          <p15:clr>
            <a:srgbClr val="A4A3A4"/>
          </p15:clr>
        </p15:guide>
        <p15:guide id="14" pos="3958">
          <p15:clr>
            <a:srgbClr val="A4A3A4"/>
          </p15:clr>
        </p15:guide>
        <p15:guide id="15" pos="5500">
          <p15:clr>
            <a:srgbClr val="A4A3A4"/>
          </p15:clr>
        </p15:guide>
        <p15:guide id="16" pos="7298">
          <p15:clr>
            <a:srgbClr val="A4A3A4"/>
          </p15:clr>
        </p15:guide>
        <p15:guide id="17" pos="3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BRON, ELIZABETH" initials="HE" lastIdx="17" clrIdx="0">
    <p:extLst>
      <p:ext uri="{19B8F6BF-5375-455C-9EA6-DF929625EA0E}">
        <p15:presenceInfo xmlns:p15="http://schemas.microsoft.com/office/powerpoint/2012/main" userId="S-1-5-21-113971415-509505037-1279470122-124710" providerId="AD"/>
      </p:ext>
    </p:extLst>
  </p:cmAuthor>
  <p:cmAuthor id="2" name="RIDDLE, KATIE" initials="RK" lastIdx="8" clrIdx="1">
    <p:extLst>
      <p:ext uri="{19B8F6BF-5375-455C-9EA6-DF929625EA0E}">
        <p15:presenceInfo xmlns:p15="http://schemas.microsoft.com/office/powerpoint/2012/main" userId="RIDDLE, KATIE" providerId="None"/>
      </p:ext>
    </p:extLst>
  </p:cmAuthor>
  <p:cmAuthor id="3" name="ERRICKSON, KAITLIN" initials="EK" lastIdx="1" clrIdx="2">
    <p:extLst>
      <p:ext uri="{19B8F6BF-5375-455C-9EA6-DF929625EA0E}">
        <p15:presenceInfo xmlns:p15="http://schemas.microsoft.com/office/powerpoint/2012/main" userId="S-1-5-21-113971415-509505037-1279470122-659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315"/>
    <a:srgbClr val="063B49"/>
    <a:srgbClr val="84BD00"/>
    <a:srgbClr val="073C4A"/>
    <a:srgbClr val="0AAFF4"/>
    <a:srgbClr val="FDA615"/>
    <a:srgbClr val="FCA311"/>
    <a:srgbClr val="512528"/>
    <a:srgbClr val="0C2D37"/>
    <a:srgbClr val="70B5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78965" autoAdjust="0"/>
  </p:normalViewPr>
  <p:slideViewPr>
    <p:cSldViewPr snapToGrid="0">
      <p:cViewPr>
        <p:scale>
          <a:sx n="100" d="100"/>
          <a:sy n="100" d="100"/>
        </p:scale>
        <p:origin x="48" y="-1520"/>
      </p:cViewPr>
      <p:guideLst>
        <p:guide orient="horz" pos="1400"/>
        <p:guide orient="horz" pos="2224"/>
        <p:guide orient="horz" pos="3288"/>
        <p:guide orient="horz" pos="1160"/>
        <p:guide orient="horz" pos="4113"/>
        <p:guide orient="horz" pos="3767"/>
        <p:guide orient="horz" pos="2458"/>
        <p:guide orient="horz" pos="316"/>
        <p:guide pos="356"/>
        <p:guide pos="1880"/>
        <p:guide pos="2152"/>
        <p:guide pos="3690"/>
        <p:guide pos="5762"/>
        <p:guide pos="3958"/>
        <p:guide pos="5500"/>
        <p:guide pos="7298"/>
        <p:guide pos="3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6434"/>
          </a:xfrm>
          <a:prstGeom prst="rect">
            <a:avLst/>
          </a:prstGeom>
        </p:spPr>
        <p:txBody>
          <a:bodyPr vert="horz" lIns="91703" tIns="45852" rIns="91703" bIns="45852" rtlCol="0"/>
          <a:lstStyle>
            <a:lvl1pPr algn="l">
              <a:defRPr sz="1100"/>
            </a:lvl1pPr>
          </a:lstStyle>
          <a:p>
            <a:endParaRPr lang="en-US"/>
          </a:p>
        </p:txBody>
      </p:sp>
      <p:sp>
        <p:nvSpPr>
          <p:cNvPr id="3" name="Date Placeholder 2"/>
          <p:cNvSpPr>
            <a:spLocks noGrp="1"/>
          </p:cNvSpPr>
          <p:nvPr>
            <p:ph type="dt" sz="quarter" idx="1"/>
          </p:nvPr>
        </p:nvSpPr>
        <p:spPr>
          <a:xfrm>
            <a:off x="3970940" y="1"/>
            <a:ext cx="3037840" cy="466434"/>
          </a:xfrm>
          <a:prstGeom prst="rect">
            <a:avLst/>
          </a:prstGeom>
        </p:spPr>
        <p:txBody>
          <a:bodyPr vert="horz" lIns="91703" tIns="45852" rIns="91703" bIns="45852" rtlCol="0"/>
          <a:lstStyle>
            <a:lvl1pPr algn="r">
              <a:defRPr sz="1100"/>
            </a:lvl1pPr>
          </a:lstStyle>
          <a:p>
            <a:fld id="{B18582B3-0CC4-4F4C-A5BE-2219D3280649}" type="datetime1">
              <a:rPr lang="en-US" smtClean="0"/>
              <a:pPr/>
              <a:t>3/27/2020</a:t>
            </a:fld>
            <a:endParaRPr lang="en-US"/>
          </a:p>
        </p:txBody>
      </p:sp>
      <p:sp>
        <p:nvSpPr>
          <p:cNvPr id="4" name="Footer Placeholder 3"/>
          <p:cNvSpPr>
            <a:spLocks noGrp="1"/>
          </p:cNvSpPr>
          <p:nvPr>
            <p:ph type="ftr" sz="quarter" idx="2"/>
          </p:nvPr>
        </p:nvSpPr>
        <p:spPr>
          <a:xfrm>
            <a:off x="2" y="8829970"/>
            <a:ext cx="3037840" cy="466433"/>
          </a:xfrm>
          <a:prstGeom prst="rect">
            <a:avLst/>
          </a:prstGeom>
        </p:spPr>
        <p:txBody>
          <a:bodyPr vert="horz" lIns="91703" tIns="45852" rIns="91703" bIns="45852" rtlCol="0" anchor="b"/>
          <a:lstStyle>
            <a:lvl1pPr algn="l">
              <a:defRPr sz="1100"/>
            </a:lvl1pPr>
          </a:lstStyle>
          <a:p>
            <a:endParaRPr lang="en-US"/>
          </a:p>
        </p:txBody>
      </p:sp>
      <p:sp>
        <p:nvSpPr>
          <p:cNvPr id="5" name="Slide Number Placeholder 4"/>
          <p:cNvSpPr>
            <a:spLocks noGrp="1"/>
          </p:cNvSpPr>
          <p:nvPr>
            <p:ph type="sldNum" sz="quarter" idx="3"/>
          </p:nvPr>
        </p:nvSpPr>
        <p:spPr>
          <a:xfrm>
            <a:off x="3970940" y="8829970"/>
            <a:ext cx="3037840" cy="466433"/>
          </a:xfrm>
          <a:prstGeom prst="rect">
            <a:avLst/>
          </a:prstGeom>
        </p:spPr>
        <p:txBody>
          <a:bodyPr vert="horz" lIns="91703" tIns="45852" rIns="91703" bIns="45852" rtlCol="0" anchor="b"/>
          <a:lstStyle>
            <a:lvl1pPr algn="r">
              <a:defRPr sz="1100"/>
            </a:lvl1pPr>
          </a:lstStyle>
          <a:p>
            <a:fld id="{20C13332-E4CF-4673-AFBA-47C5BA1515D8}" type="slidenum">
              <a:rPr lang="en-US" smtClean="0"/>
              <a:pPr/>
              <a:t>‹#›</a:t>
            </a:fld>
            <a:endParaRPr lang="en-US"/>
          </a:p>
        </p:txBody>
      </p:sp>
    </p:spTree>
    <p:extLst>
      <p:ext uri="{BB962C8B-B14F-4D97-AF65-F5344CB8AC3E}">
        <p14:creationId xmlns:p14="http://schemas.microsoft.com/office/powerpoint/2010/main" val="40814990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6434"/>
          </a:xfrm>
          <a:prstGeom prst="rect">
            <a:avLst/>
          </a:prstGeom>
        </p:spPr>
        <p:txBody>
          <a:bodyPr vert="horz" lIns="91703" tIns="45852" rIns="91703" bIns="45852" rtlCol="0"/>
          <a:lstStyle>
            <a:lvl1pPr algn="l">
              <a:defRPr sz="1100"/>
            </a:lvl1pPr>
          </a:lstStyle>
          <a:p>
            <a:endParaRPr lang="en-US"/>
          </a:p>
        </p:txBody>
      </p:sp>
      <p:sp>
        <p:nvSpPr>
          <p:cNvPr id="3" name="Date Placeholder 2"/>
          <p:cNvSpPr>
            <a:spLocks noGrp="1"/>
          </p:cNvSpPr>
          <p:nvPr>
            <p:ph type="dt" idx="1"/>
          </p:nvPr>
        </p:nvSpPr>
        <p:spPr>
          <a:xfrm>
            <a:off x="3970940" y="1"/>
            <a:ext cx="3037840" cy="466434"/>
          </a:xfrm>
          <a:prstGeom prst="rect">
            <a:avLst/>
          </a:prstGeom>
        </p:spPr>
        <p:txBody>
          <a:bodyPr vert="horz" lIns="91703" tIns="45852" rIns="91703" bIns="45852" rtlCol="0"/>
          <a:lstStyle>
            <a:lvl1pPr algn="r">
              <a:defRPr sz="1100"/>
            </a:lvl1pPr>
          </a:lstStyle>
          <a:p>
            <a:fld id="{D816F56E-0141-A641-B4C8-005216341A11}" type="datetime1">
              <a:rPr lang="en-US" smtClean="0"/>
              <a:pPr/>
              <a:t>3/27/2020</a:t>
            </a:fld>
            <a:endParaRPr lang="en-US"/>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1703" tIns="45852" rIns="91703" bIns="45852"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1703" tIns="45852" rIns="91703" bIns="4585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970"/>
            <a:ext cx="3037840" cy="466433"/>
          </a:xfrm>
          <a:prstGeom prst="rect">
            <a:avLst/>
          </a:prstGeom>
        </p:spPr>
        <p:txBody>
          <a:bodyPr vert="horz" lIns="91703" tIns="45852" rIns="91703" bIns="45852" rtlCol="0" anchor="b"/>
          <a:lstStyle>
            <a:lvl1pPr algn="l">
              <a:defRPr sz="1100"/>
            </a:lvl1pPr>
          </a:lstStyle>
          <a:p>
            <a:endParaRPr lang="en-US"/>
          </a:p>
        </p:txBody>
      </p:sp>
      <p:sp>
        <p:nvSpPr>
          <p:cNvPr id="7" name="Slide Number Placeholder 6"/>
          <p:cNvSpPr>
            <a:spLocks noGrp="1"/>
          </p:cNvSpPr>
          <p:nvPr>
            <p:ph type="sldNum" sz="quarter" idx="5"/>
          </p:nvPr>
        </p:nvSpPr>
        <p:spPr>
          <a:xfrm>
            <a:off x="3970940" y="8829970"/>
            <a:ext cx="3037840" cy="466433"/>
          </a:xfrm>
          <a:prstGeom prst="rect">
            <a:avLst/>
          </a:prstGeom>
        </p:spPr>
        <p:txBody>
          <a:bodyPr vert="horz" lIns="91703" tIns="45852" rIns="91703" bIns="45852" rtlCol="0" anchor="b"/>
          <a:lstStyle>
            <a:lvl1pPr algn="r">
              <a:defRPr sz="1100"/>
            </a:lvl1pPr>
          </a:lstStyle>
          <a:p>
            <a:fld id="{CCF8073F-3689-440E-B3B8-28C7F8D60F4D}" type="slidenum">
              <a:rPr lang="en-US" smtClean="0"/>
              <a:pPr/>
              <a:t>‹#›</a:t>
            </a:fld>
            <a:endParaRPr lang="en-US"/>
          </a:p>
        </p:txBody>
      </p:sp>
    </p:spTree>
    <p:extLst>
      <p:ext uri="{BB962C8B-B14F-4D97-AF65-F5344CB8AC3E}">
        <p14:creationId xmlns:p14="http://schemas.microsoft.com/office/powerpoint/2010/main" val="57414049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sla.org/uploadedFiles/CMS/Advocate/Hyperlinked_documents/ASLASTEMDesignationRequest07_19.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874441"/>
            <a:fld id="{CCF8073F-3689-440E-B3B8-28C7F8D60F4D}" type="slidenum">
              <a:rPr lang="en-US">
                <a:solidFill>
                  <a:prstClr val="black"/>
                </a:solidFill>
                <a:latin typeface="Calibri"/>
              </a:rPr>
              <a:pPr defTabSz="874441"/>
              <a:t>1</a:t>
            </a:fld>
            <a:endParaRPr lang="en-US">
              <a:solidFill>
                <a:prstClr val="black"/>
              </a:solidFill>
              <a:latin typeface="Calibri"/>
            </a:endParaRPr>
          </a:p>
        </p:txBody>
      </p:sp>
    </p:spTree>
    <p:extLst>
      <p:ext uri="{BB962C8B-B14F-4D97-AF65-F5344CB8AC3E}">
        <p14:creationId xmlns:p14="http://schemas.microsoft.com/office/powerpoint/2010/main" val="2615521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smtClean="0">
                <a:solidFill>
                  <a:schemeClr val="tx1"/>
                </a:solidFill>
                <a:effectLst/>
                <a:latin typeface="+mn-lt"/>
                <a:ea typeface="+mn-ea"/>
                <a:cs typeface="+mn-cs"/>
              </a:rPr>
              <a:t>Landscape architects use their knowledge of the physical sciences, environmental sciences, soil science, geology, botany, and horticulture, and their understanding of how these elements interact through ecology and natural systems, as a foundation for making decisions regarding land use.</a:t>
            </a:r>
          </a:p>
          <a:p>
            <a:pPr marL="171450" indent="-171450">
              <a:buFontTx/>
              <a:buChar char="-"/>
            </a:pPr>
            <a:endParaRPr lang="en-US" sz="1200" b="0" i="0" u="none" strike="noStrike" kern="1200" baseline="0" dirty="0" smtClean="0">
              <a:solidFill>
                <a:schemeClr val="tx1"/>
              </a:solidFill>
              <a:effectLst/>
              <a:latin typeface="+mn-lt"/>
              <a:ea typeface="+mn-ea"/>
              <a:cs typeface="+mn-cs"/>
            </a:endParaRPr>
          </a:p>
          <a:p>
            <a:pPr marL="171450" indent="-171450">
              <a:buFontTx/>
              <a:buChar char="-"/>
            </a:pPr>
            <a:r>
              <a:rPr lang="en-US" sz="1200" b="0" i="0" u="none" strike="noStrike" kern="1200" baseline="0" dirty="0" smtClean="0">
                <a:solidFill>
                  <a:schemeClr val="tx1"/>
                </a:solidFill>
                <a:latin typeface="+mn-lt"/>
                <a:ea typeface="+mn-ea"/>
                <a:cs typeface="+mn-cs"/>
              </a:rPr>
              <a:t>In Millennium Park, Chicago, the intensive green roof provides 12.24 acres of permeable surface, making up almost half the park’s total surface area. Large areas of this permeable surface are planted zones, with 35,000 perennials, 5,800 woody plants, and 450 trees, 60% of which are native to the Midwestern U.S. These plantings have been designed as ecologically-sensitive and low-maintenance to increase biodiversity and lower costs. Within the park there are over 15 environmental education programs for both children and adults</a:t>
            </a:r>
          </a:p>
          <a:p>
            <a:pPr marL="171450" indent="-171450">
              <a:buFontTx/>
              <a:buChar char="-"/>
            </a:pPr>
            <a:endParaRPr lang="en-US" sz="1200" b="0" i="0" u="none" strike="noStrike" kern="1200" baseline="0" dirty="0" smtClean="0">
              <a:solidFill>
                <a:schemeClr val="tx1"/>
              </a:solidFill>
              <a:latin typeface="+mn-lt"/>
              <a:ea typeface="+mn-ea"/>
              <a:cs typeface="+mn-cs"/>
            </a:endParaRPr>
          </a:p>
          <a:p>
            <a:pPr marL="0" indent="0">
              <a:buFontTx/>
              <a:buNone/>
            </a:pPr>
            <a:r>
              <a:rPr lang="en-US" sz="1200" b="1" i="0" u="sng" strike="noStrike" kern="1200" baseline="0" dirty="0" smtClean="0">
                <a:solidFill>
                  <a:schemeClr val="tx1"/>
                </a:solidFill>
                <a:latin typeface="+mn-lt"/>
                <a:ea typeface="+mn-ea"/>
                <a:cs typeface="+mn-cs"/>
              </a:rPr>
              <a:t>(User can insert a local project that clearly illustrates the use of science in landscape architecture)</a:t>
            </a:r>
            <a:endParaRPr lang="en-US" b="1" u="sng" dirty="0"/>
          </a:p>
        </p:txBody>
      </p:sp>
      <p:sp>
        <p:nvSpPr>
          <p:cNvPr id="4" name="Slide Number Placeholder 3"/>
          <p:cNvSpPr>
            <a:spLocks noGrp="1"/>
          </p:cNvSpPr>
          <p:nvPr>
            <p:ph type="sldNum" sz="quarter" idx="10"/>
          </p:nvPr>
        </p:nvSpPr>
        <p:spPr/>
        <p:txBody>
          <a:bodyPr/>
          <a:lstStyle/>
          <a:p>
            <a:fld id="{CCF8073F-3689-440E-B3B8-28C7F8D60F4D}" type="slidenum">
              <a:rPr lang="en-US" smtClean="0"/>
              <a:pPr/>
              <a:t>11</a:t>
            </a:fld>
            <a:endParaRPr lang="en-US"/>
          </a:p>
        </p:txBody>
      </p:sp>
    </p:spTree>
    <p:extLst>
      <p:ext uri="{BB962C8B-B14F-4D97-AF65-F5344CB8AC3E}">
        <p14:creationId xmlns:p14="http://schemas.microsoft.com/office/powerpoint/2010/main" val="2890794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smtClean="0">
                <a:solidFill>
                  <a:schemeClr val="tx1"/>
                </a:solidFill>
                <a:effectLst/>
                <a:latin typeface="+mn-lt"/>
                <a:ea typeface="+mn-ea"/>
                <a:cs typeface="+mn-cs"/>
              </a:rPr>
              <a:t>Landscape architects use cutting</a:t>
            </a:r>
            <a:r>
              <a:rPr lang="en-US" sz="1200" kern="1200" baseline="0" dirty="0" smtClean="0">
                <a:solidFill>
                  <a:schemeClr val="tx1"/>
                </a:solidFill>
                <a:effectLst/>
                <a:latin typeface="+mn-lt"/>
                <a:ea typeface="+mn-ea"/>
                <a:cs typeface="+mn-cs"/>
              </a:rPr>
              <a:t> edge technology to </a:t>
            </a:r>
            <a:r>
              <a:rPr lang="en-US" sz="1200" kern="1200" dirty="0" smtClean="0">
                <a:solidFill>
                  <a:schemeClr val="tx1"/>
                </a:solidFill>
                <a:effectLst/>
                <a:latin typeface="+mn-lt"/>
                <a:ea typeface="+mn-ea"/>
                <a:cs typeface="+mn-cs"/>
              </a:rPr>
              <a:t>determine best planning and design practices for specialized land uses. </a:t>
            </a:r>
            <a:r>
              <a:rPr lang="en-US" sz="1200" kern="1200" baseline="0" dirty="0" smtClean="0">
                <a:solidFill>
                  <a:schemeClr val="tx1"/>
                </a:solidFill>
                <a:effectLst/>
                <a:latin typeface="+mn-lt"/>
                <a:ea typeface="+mn-ea"/>
                <a:cs typeface="+mn-cs"/>
              </a:rPr>
              <a:t> From </a:t>
            </a:r>
            <a:r>
              <a:rPr lang="en-US" sz="1200" kern="1200" dirty="0" smtClean="0">
                <a:solidFill>
                  <a:schemeClr val="tx1"/>
                </a:solidFill>
                <a:effectLst/>
                <a:latin typeface="+mn-lt"/>
                <a:ea typeface="+mn-ea"/>
                <a:cs typeface="+mn-cs"/>
              </a:rPr>
              <a:t>Geographic Information Systems (GIS), to LiDAR,</a:t>
            </a:r>
            <a:r>
              <a:rPr lang="en-US" sz="1200" kern="1200" baseline="0" dirty="0" smtClean="0">
                <a:solidFill>
                  <a:schemeClr val="tx1"/>
                </a:solidFill>
                <a:effectLst/>
                <a:latin typeface="+mn-lt"/>
                <a:ea typeface="+mn-ea"/>
                <a:cs typeface="+mn-cs"/>
              </a:rPr>
              <a:t> and 2D and 3D Design software, and others, landscape architects are using these technologies </a:t>
            </a:r>
            <a:r>
              <a:rPr lang="en-US" sz="1200" kern="1200" dirty="0" smtClean="0">
                <a:solidFill>
                  <a:schemeClr val="tx1"/>
                </a:solidFill>
                <a:effectLst/>
                <a:latin typeface="+mn-lt"/>
                <a:ea typeface="+mn-ea"/>
                <a:cs typeface="+mn-cs"/>
              </a:rPr>
              <a:t>to improve the efficiency and functionality of spaces. </a:t>
            </a:r>
          </a:p>
          <a:p>
            <a:pPr marL="171450" indent="-171450">
              <a:buFontTx/>
              <a:buChar char="-"/>
            </a:pPr>
            <a:endParaRPr lang="en-US" sz="1200" b="0" i="0" u="none" strike="noStrike" kern="1200" baseline="0" dirty="0" smtClean="0">
              <a:solidFill>
                <a:schemeClr val="tx1"/>
              </a:solidFill>
              <a:effectLst/>
              <a:latin typeface="+mn-lt"/>
              <a:ea typeface="+mn-ea"/>
              <a:cs typeface="+mn-cs"/>
            </a:endParaRPr>
          </a:p>
          <a:p>
            <a:pPr marL="171450" indent="-171450">
              <a:buFontTx/>
              <a:buChar char="-"/>
            </a:pPr>
            <a:r>
              <a:rPr lang="en-US" sz="1200" b="0" i="0" u="none" strike="noStrike" kern="1200" baseline="0" dirty="0" smtClean="0">
                <a:solidFill>
                  <a:schemeClr val="tx1"/>
                </a:solidFill>
                <a:latin typeface="+mn-lt"/>
                <a:ea typeface="+mn-ea"/>
                <a:cs typeface="+mn-cs"/>
              </a:rPr>
              <a:t>With Shield Ranch in Texas, landscape architects used mapping in GIS to characterize typologies of water movement to identify hydro-geologically-sensitive landscapes. These maps depict anticipated floodplains, steep slopes, risers, boundaries between geologic formations, and soils at risk for erosion. GIS has also been integrated with smartphone technology to develop a collective knowledge of scientist’s findings, site analysis field research and family history towards the development of a comprehensive assessment of the Ranch‘s future integrity.</a:t>
            </a:r>
          </a:p>
          <a:p>
            <a:pPr marL="171450" indent="-171450">
              <a:buFontTx/>
              <a:buChar char="-"/>
            </a:pPr>
            <a:endParaRPr lang="en-US" sz="1200" b="0" i="0" u="none" strike="noStrike" kern="1200" baseline="0" dirty="0" smtClean="0">
              <a:solidFill>
                <a:schemeClr val="tx1"/>
              </a:solidFill>
              <a:latin typeface="+mn-lt"/>
              <a:ea typeface="+mn-ea"/>
              <a:cs typeface="+mn-cs"/>
            </a:endParaRPr>
          </a:p>
          <a:p>
            <a:pPr marL="171450" indent="-171450">
              <a:buFontTx/>
              <a:buChar char="-"/>
            </a:pPr>
            <a:r>
              <a:rPr lang="en-US" sz="1200" b="0" i="0" u="none" strike="noStrike" kern="1200" baseline="0" dirty="0" smtClean="0">
                <a:solidFill>
                  <a:schemeClr val="tx1"/>
                </a:solidFill>
                <a:latin typeface="+mn-lt"/>
                <a:ea typeface="+mn-ea"/>
                <a:cs typeface="+mn-cs"/>
              </a:rPr>
              <a:t>LiDAR technology was also used to receive high-resolution point-cloud data to model topography and vegetation, constructing a model to analyze water movement in complex geologies, the diverse landscapes, ecological communities, </a:t>
            </a:r>
            <a:r>
              <a:rPr lang="en-US" sz="1200" b="0" i="0" u="none" strike="noStrike" kern="1200" baseline="0" dirty="0" err="1" smtClean="0">
                <a:solidFill>
                  <a:schemeClr val="tx1"/>
                </a:solidFill>
                <a:latin typeface="+mn-lt"/>
                <a:ea typeface="+mn-ea"/>
                <a:cs typeface="+mn-cs"/>
              </a:rPr>
              <a:t>viewsheds</a:t>
            </a:r>
            <a:r>
              <a:rPr lang="en-US" sz="1200" b="0" i="0" u="none" strike="noStrike" kern="1200" baseline="0" dirty="0" smtClean="0">
                <a:solidFill>
                  <a:schemeClr val="tx1"/>
                </a:solidFill>
                <a:latin typeface="+mn-lt"/>
                <a:ea typeface="+mn-ea"/>
                <a:cs typeface="+mn-cs"/>
              </a:rPr>
              <a:t>, and soundscapes.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strike="noStrike" kern="1200" baseline="0" dirty="0" smtClean="0">
                <a:solidFill>
                  <a:schemeClr val="tx1"/>
                </a:solidFill>
                <a:latin typeface="+mn-lt"/>
                <a:ea typeface="+mn-ea"/>
                <a:cs typeface="+mn-cs"/>
              </a:rPr>
              <a:t>(User can insert a local project that clearly illustrates the use of technology in landscape architecture)</a:t>
            </a:r>
            <a:endParaRPr lang="en-US" b="1" u="sng" dirty="0" smtClean="0"/>
          </a:p>
          <a:p>
            <a:endParaRPr lang="en-US" dirty="0"/>
          </a:p>
        </p:txBody>
      </p:sp>
      <p:sp>
        <p:nvSpPr>
          <p:cNvPr id="4" name="Slide Number Placeholder 3"/>
          <p:cNvSpPr>
            <a:spLocks noGrp="1"/>
          </p:cNvSpPr>
          <p:nvPr>
            <p:ph type="sldNum" sz="quarter" idx="10"/>
          </p:nvPr>
        </p:nvSpPr>
        <p:spPr/>
        <p:txBody>
          <a:bodyPr/>
          <a:lstStyle/>
          <a:p>
            <a:fld id="{CCF8073F-3689-440E-B3B8-28C7F8D60F4D}" type="slidenum">
              <a:rPr lang="en-US" smtClean="0"/>
              <a:pPr/>
              <a:t>12</a:t>
            </a:fld>
            <a:endParaRPr lang="en-US"/>
          </a:p>
        </p:txBody>
      </p:sp>
    </p:spTree>
    <p:extLst>
      <p:ext uri="{BB962C8B-B14F-4D97-AF65-F5344CB8AC3E}">
        <p14:creationId xmlns:p14="http://schemas.microsoft.com/office/powerpoint/2010/main" val="2384188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smtClean="0">
                <a:solidFill>
                  <a:schemeClr val="tx1"/>
                </a:solidFill>
                <a:effectLst/>
                <a:latin typeface="+mn-lt"/>
                <a:ea typeface="+mn-ea"/>
                <a:cs typeface="+mn-cs"/>
              </a:rPr>
              <a:t>Landscape architects create solutions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using physical sciences</a:t>
            </a:r>
            <a:r>
              <a:rPr lang="en-US" sz="1200" kern="1200" baseline="0" dirty="0" smtClean="0">
                <a:solidFill>
                  <a:schemeClr val="tx1"/>
                </a:solidFill>
                <a:effectLst/>
                <a:latin typeface="+mn-lt"/>
                <a:ea typeface="+mn-ea"/>
                <a:cs typeface="+mn-cs"/>
              </a:rPr>
              <a:t> and engineering principles </a:t>
            </a:r>
            <a:r>
              <a:rPr lang="en-US" sz="1200" kern="1200" dirty="0" smtClean="0">
                <a:solidFill>
                  <a:schemeClr val="tx1"/>
                </a:solidFill>
                <a:effectLst/>
                <a:latin typeface="+mn-lt"/>
                <a:ea typeface="+mn-ea"/>
                <a:cs typeface="+mn-cs"/>
              </a:rPr>
              <a:t>for many outdoor problems, including the manipulation of landforms through grading, drainage-system design,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management, erosion control, and retaining walls. 	</a:t>
            </a:r>
          </a:p>
          <a:p>
            <a:pPr marL="171450" indent="-171450">
              <a:buFontTx/>
              <a:buChar char="-"/>
            </a:pPr>
            <a:endParaRPr lang="en-US" sz="1200" kern="1200" dirty="0" smtClean="0">
              <a:solidFill>
                <a:schemeClr val="tx1"/>
              </a:solidFill>
              <a:effectLst/>
              <a:latin typeface="+mn-lt"/>
              <a:ea typeface="+mn-ea"/>
              <a:cs typeface="+mn-cs"/>
            </a:endParaRPr>
          </a:p>
          <a:p>
            <a:pPr marL="171450" indent="-171450">
              <a:buFontTx/>
              <a:buChar char="-"/>
            </a:pPr>
            <a:r>
              <a:rPr lang="en-US" sz="1200" strike="noStrike" kern="1200" dirty="0" smtClean="0">
                <a:solidFill>
                  <a:schemeClr val="tx1"/>
                </a:solidFill>
                <a:effectLst/>
                <a:latin typeface="+mn-lt"/>
                <a:ea typeface="+mn-ea"/>
                <a:cs typeface="+mn-cs"/>
              </a:rPr>
              <a:t>Landscape architects employ engineering principles, an understanding of structures, materials and construction processes</a:t>
            </a:r>
            <a:r>
              <a:rPr lang="en-US" sz="1200" b="0" i="0" strike="noStrike" kern="1200" dirty="0" smtClean="0">
                <a:solidFill>
                  <a:schemeClr val="tx1"/>
                </a:solidFill>
                <a:effectLst/>
                <a:latin typeface="+mn-lt"/>
                <a:ea typeface="+mn-ea"/>
                <a:cs typeface="+mn-cs"/>
              </a:rPr>
              <a:t>, and federal, state,</a:t>
            </a:r>
            <a:r>
              <a:rPr lang="en-US" sz="1200" b="0" i="0" strike="noStrike" kern="1200" baseline="0" dirty="0" smtClean="0">
                <a:solidFill>
                  <a:schemeClr val="tx1"/>
                </a:solidFill>
                <a:effectLst/>
                <a:latin typeface="+mn-lt"/>
                <a:ea typeface="+mn-ea"/>
                <a:cs typeface="+mn-cs"/>
              </a:rPr>
              <a:t> and local </a:t>
            </a:r>
            <a:r>
              <a:rPr lang="en-US" sz="1200" strike="noStrike" kern="1200" dirty="0" smtClean="0">
                <a:solidFill>
                  <a:schemeClr val="tx1"/>
                </a:solidFill>
                <a:effectLst/>
                <a:latin typeface="+mn-lt"/>
                <a:ea typeface="+mn-ea"/>
                <a:cs typeface="+mn-cs"/>
              </a:rPr>
              <a:t>codes and standards</a:t>
            </a:r>
            <a:r>
              <a:rPr lang="en-US" sz="1200" strike="noStrike" kern="1200" baseline="0" dirty="0" smtClean="0">
                <a:solidFill>
                  <a:schemeClr val="tx1"/>
                </a:solidFill>
                <a:effectLst/>
                <a:latin typeface="+mn-lt"/>
                <a:ea typeface="+mn-ea"/>
                <a:cs typeface="+mn-cs"/>
              </a:rPr>
              <a:t> </a:t>
            </a:r>
            <a:r>
              <a:rPr lang="en-US" sz="1200" strike="noStrike" kern="1200" dirty="0" smtClean="0">
                <a:solidFill>
                  <a:schemeClr val="tx1"/>
                </a:solidFill>
                <a:effectLst/>
                <a:latin typeface="+mn-lt"/>
                <a:ea typeface="+mn-ea"/>
                <a:cs typeface="+mn-cs"/>
              </a:rPr>
              <a:t>to insure that our communities are designed to protect the health, safety, and welfare of all users.</a:t>
            </a:r>
          </a:p>
          <a:p>
            <a:pPr marL="171450" indent="-171450">
              <a:buFontTx/>
              <a:buChar char="-"/>
            </a:pPr>
            <a:endParaRPr lang="en-US" sz="1200" kern="1200" dirty="0" smtClean="0">
              <a:solidFill>
                <a:schemeClr val="tx1"/>
              </a:solidFill>
              <a:effectLst/>
              <a:latin typeface="+mn-lt"/>
              <a:ea typeface="+mn-ea"/>
              <a:cs typeface="+mn-cs"/>
            </a:endParaRPr>
          </a:p>
          <a:p>
            <a:pPr marL="171450" indent="-171450">
              <a:buFontTx/>
              <a:buChar char="-"/>
            </a:pPr>
            <a:r>
              <a:rPr lang="en-US" sz="1200" b="0" i="0" u="none" strike="noStrike" kern="1200" baseline="0" dirty="0" smtClean="0">
                <a:solidFill>
                  <a:schemeClr val="tx1"/>
                </a:solidFill>
                <a:latin typeface="+mn-lt"/>
                <a:ea typeface="+mn-ea"/>
                <a:cs typeface="+mn-cs"/>
              </a:rPr>
              <a:t>For example, the Seattle Waterfront redevelopment project, led by a landscape architecture firm used a boring machine to dig the tunnel under the City of Seattle to re-route the Alaskan Way Viaduct below the city, which necessitated the revised ground level street connections that incorporate bike and pedestrian traffic. </a:t>
            </a:r>
          </a:p>
          <a:p>
            <a:pPr marL="171450" indent="-171450">
              <a:buFontTx/>
              <a:buChar char="-"/>
            </a:pPr>
            <a:endParaRPr lang="en-US" sz="1200" b="0" i="0" u="none" strike="noStrike" kern="1200" baseline="0" dirty="0" smtClean="0">
              <a:solidFill>
                <a:schemeClr val="tx1"/>
              </a:solidFill>
              <a:latin typeface="+mn-lt"/>
              <a:ea typeface="+mn-ea"/>
              <a:cs typeface="+mn-cs"/>
            </a:endParaRPr>
          </a:p>
          <a:p>
            <a:pPr marL="171450" indent="-171450">
              <a:buFontTx/>
              <a:buChar char="-"/>
            </a:pPr>
            <a:r>
              <a:rPr lang="en-US" sz="1200" b="0" i="0" u="none" strike="noStrike" kern="1200" baseline="0" dirty="0" smtClean="0">
                <a:solidFill>
                  <a:schemeClr val="tx1"/>
                </a:solidFill>
                <a:latin typeface="+mn-lt"/>
                <a:ea typeface="+mn-ea"/>
                <a:cs typeface="+mn-cs"/>
              </a:rPr>
              <a:t>The weakening seawall was replaced to protect the coastal city from impending damage and </a:t>
            </a:r>
            <a:r>
              <a:rPr lang="en-US" sz="1200" b="0" i="0" u="none" strike="noStrike" kern="1200" baseline="0" dirty="0" err="1" smtClean="0">
                <a:solidFill>
                  <a:schemeClr val="tx1"/>
                </a:solidFill>
                <a:latin typeface="+mn-lt"/>
                <a:ea typeface="+mn-ea"/>
                <a:cs typeface="+mn-cs"/>
              </a:rPr>
              <a:t>stormwater</a:t>
            </a:r>
            <a:r>
              <a:rPr lang="en-US" sz="1200" b="0" i="0" u="none" strike="noStrike" kern="1200" baseline="0" dirty="0" smtClean="0">
                <a:solidFill>
                  <a:schemeClr val="tx1"/>
                </a:solidFill>
                <a:latin typeface="+mn-lt"/>
                <a:ea typeface="+mn-ea"/>
                <a:cs typeface="+mn-cs"/>
              </a:rPr>
              <a:t> events.</a:t>
            </a:r>
          </a:p>
          <a:p>
            <a:pPr marL="171450" indent="-171450">
              <a:buFontTx/>
              <a:buChar char="-"/>
            </a:pPr>
            <a:endParaRPr lang="en-US" sz="1200" b="0" i="0" u="none" strike="noStrike" kern="1200" baseline="0" dirty="0" smtClean="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i="0" u="sng" strike="noStrike" kern="1200" baseline="0" dirty="0" smtClean="0">
                <a:solidFill>
                  <a:schemeClr val="tx1"/>
                </a:solidFill>
                <a:latin typeface="+mn-lt"/>
                <a:ea typeface="+mn-ea"/>
                <a:cs typeface="+mn-cs"/>
              </a:rPr>
              <a:t>(User can insert a local project that clearly illustrates the use of Engineering in landscape architecture)</a:t>
            </a:r>
            <a:endParaRPr lang="en-US" b="1" u="sng"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CCF8073F-3689-440E-B3B8-28C7F8D60F4D}" type="slidenum">
              <a:rPr lang="en-US" smtClean="0"/>
              <a:pPr/>
              <a:t>13</a:t>
            </a:fld>
            <a:endParaRPr lang="en-US"/>
          </a:p>
        </p:txBody>
      </p:sp>
    </p:spTree>
    <p:extLst>
      <p:ext uri="{BB962C8B-B14F-4D97-AF65-F5344CB8AC3E}">
        <p14:creationId xmlns:p14="http://schemas.microsoft.com/office/powerpoint/2010/main" val="3889080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Landscape architects study patterns and relationships in nature and execute a variety of calculations both for creating solutions and as inspiration for design solutions.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Landscape architects utilize higher level mathematical</a:t>
            </a:r>
            <a:r>
              <a:rPr lang="en-US" sz="1200" kern="1200" baseline="0" dirty="0" smtClean="0">
                <a:solidFill>
                  <a:schemeClr val="tx1"/>
                </a:solidFill>
                <a:effectLst/>
                <a:latin typeface="+mn-lt"/>
                <a:ea typeface="+mn-ea"/>
                <a:cs typeface="+mn-cs"/>
              </a:rPr>
              <a:t> computations to ensure the viability, structural soundness, resiliency, and performance of projects.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Research methods, including quantitative analysis and performance matrices, are employed for pre- and post-construction assessment studies.</a:t>
            </a:r>
          </a:p>
          <a:p>
            <a:endParaRPr lang="en-US" sz="1200" b="0" i="0" u="none" strike="noStrike" kern="1200" baseline="0" dirty="0" smtClean="0">
              <a:solidFill>
                <a:schemeClr val="tx1"/>
              </a:solidFill>
              <a:latin typeface="+mn-lt"/>
              <a:ea typeface="+mn-ea"/>
              <a:cs typeface="+mn-cs"/>
            </a:endParaRPr>
          </a:p>
          <a:p>
            <a:pPr marL="171450" indent="-171450">
              <a:buFontTx/>
              <a:buChar char="-"/>
            </a:pPr>
            <a:r>
              <a:rPr lang="en-US" sz="1200" b="0" i="0" u="none" strike="noStrike" kern="1200" baseline="0" dirty="0" smtClean="0">
                <a:solidFill>
                  <a:schemeClr val="tx1"/>
                </a:solidFill>
                <a:latin typeface="+mn-lt"/>
                <a:ea typeface="+mn-ea"/>
                <a:cs typeface="+mn-cs"/>
              </a:rPr>
              <a:t>At Galveston Island State Park, landscape architects used percentage calculations to reveal the damage of predictive sea level rise in order to create the master plan site strategy. Site-specific results disclose a prediction of high, medium and low calculations of land loss. Based on the results, the master plan strategizes around the mid-range scenario of a 22% land loss for 2060, turning much of the land into open water or marsh.</a:t>
            </a:r>
          </a:p>
          <a:p>
            <a:pPr marL="171450" indent="-171450">
              <a:buFontTx/>
              <a:buChar char="-"/>
            </a:pPr>
            <a:endParaRPr lang="en-US" sz="1200" b="0" i="0" u="none" strike="noStrike" kern="1200" baseline="0" dirty="0" smtClean="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i="0" u="sng" strike="noStrike" kern="1200" baseline="0" dirty="0" smtClean="0">
                <a:solidFill>
                  <a:schemeClr val="tx1"/>
                </a:solidFill>
                <a:latin typeface="+mn-lt"/>
                <a:ea typeface="+mn-ea"/>
                <a:cs typeface="+mn-cs"/>
              </a:rPr>
              <a:t>(User can insert a local project that clearly illustrates the use of Mathematics in landscape architecture)</a:t>
            </a:r>
            <a:endParaRPr lang="en-US" b="1" u="sng" dirty="0" smtClean="0"/>
          </a:p>
          <a:p>
            <a:pPr marL="171450" indent="-171450">
              <a:buFontTx/>
              <a:buChar cha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CF8073F-3689-440E-B3B8-28C7F8D60F4D}" type="slidenum">
              <a:rPr lang="en-US" smtClean="0"/>
              <a:pPr/>
              <a:t>14</a:t>
            </a:fld>
            <a:endParaRPr lang="en-US"/>
          </a:p>
        </p:txBody>
      </p:sp>
    </p:spTree>
    <p:extLst>
      <p:ext uri="{BB962C8B-B14F-4D97-AF65-F5344CB8AC3E}">
        <p14:creationId xmlns:p14="http://schemas.microsoft.com/office/powerpoint/2010/main" val="2674164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dirty="0" smtClean="0">
                <a:solidFill>
                  <a:schemeClr val="bg1"/>
                </a:solidFill>
                <a:latin typeface="Skolar Latin"/>
                <a:ea typeface="Cambria" panose="02040503050406030204" pitchFamily="18" charset="0"/>
              </a:rPr>
              <a:t>L</a:t>
            </a:r>
            <a:r>
              <a:rPr lang="en-US" sz="1200" dirty="0" smtClean="0">
                <a:solidFill>
                  <a:schemeClr val="bg1"/>
                </a:solidFill>
                <a:latin typeface="Skolar Latin"/>
                <a:ea typeface="Cambria" panose="02040503050406030204" pitchFamily="18" charset="0"/>
              </a:rPr>
              <a:t>andscape architecture is not currently approved as a STEM Designated Degree Program by the Department of Homeland Security ( DHS).</a:t>
            </a:r>
            <a:r>
              <a:rPr lang="en-US" sz="1200" baseline="0" dirty="0" smtClean="0">
                <a:solidFill>
                  <a:schemeClr val="bg1"/>
                </a:solidFill>
                <a:latin typeface="Skolar Latin"/>
                <a:ea typeface="Cambria" panose="02040503050406030204" pitchFamily="18" charset="0"/>
              </a:rPr>
              <a:t>  However, </a:t>
            </a:r>
            <a:r>
              <a:rPr lang="en-US" sz="1200" dirty="0" smtClean="0">
                <a:solidFill>
                  <a:schemeClr val="bg1"/>
                </a:solidFill>
                <a:latin typeface="Skolar Latin"/>
                <a:ea typeface="Cambria" panose="02040503050406030204" pitchFamily="18" charset="0"/>
              </a:rPr>
              <a:t>numerous allied disciplines are found on the DHS-approved list, including … </a:t>
            </a:r>
          </a:p>
          <a:p>
            <a:pPr marL="171450" indent="-171450">
              <a:buFont typeface="Arial" panose="020B0604020202020204" pitchFamily="34" charset="0"/>
              <a:buChar char="•"/>
            </a:pPr>
            <a:endParaRPr lang="en-US" sz="1200" dirty="0" smtClean="0">
              <a:solidFill>
                <a:schemeClr val="bg1"/>
              </a:solidFill>
              <a:latin typeface="Skolar Latin"/>
              <a:ea typeface="Cambria" panose="02040503050406030204" pitchFamily="18" charset="0"/>
            </a:endParaRPr>
          </a:p>
          <a:p>
            <a:pPr marL="342900" indent="-342900">
              <a:buFont typeface="Wingdings" panose="05000000000000000000" pitchFamily="2" charset="2"/>
              <a:buChar char="§"/>
            </a:pPr>
            <a:r>
              <a:rPr lang="en-US" sz="1200" dirty="0" smtClean="0">
                <a:solidFill>
                  <a:schemeClr val="bg1"/>
                </a:solidFill>
                <a:latin typeface="Skolar Latin"/>
                <a:ea typeface="Cambria" panose="02040503050406030204" pitchFamily="18" charset="0"/>
              </a:rPr>
              <a:t>Environmental studies</a:t>
            </a:r>
          </a:p>
          <a:p>
            <a:pPr marL="342900" indent="-342900">
              <a:buFont typeface="Wingdings" panose="05000000000000000000" pitchFamily="2" charset="2"/>
              <a:buChar char="§"/>
            </a:pPr>
            <a:r>
              <a:rPr lang="en-US" sz="1200" dirty="0" smtClean="0">
                <a:solidFill>
                  <a:schemeClr val="bg1"/>
                </a:solidFill>
                <a:latin typeface="Skolar Latin"/>
                <a:ea typeface="Cambria" panose="02040503050406030204" pitchFamily="18" charset="0"/>
              </a:rPr>
              <a:t>Environmental science</a:t>
            </a:r>
          </a:p>
          <a:p>
            <a:pPr marL="342900" indent="-342900">
              <a:buFont typeface="Wingdings" panose="05000000000000000000" pitchFamily="2" charset="2"/>
              <a:buChar char="§"/>
            </a:pPr>
            <a:r>
              <a:rPr lang="en-US" sz="1200" dirty="0" smtClean="0">
                <a:solidFill>
                  <a:schemeClr val="bg1"/>
                </a:solidFill>
                <a:latin typeface="Skolar Latin"/>
                <a:ea typeface="Cambria" panose="02040503050406030204" pitchFamily="18" charset="0"/>
              </a:rPr>
              <a:t>Sustainability studies </a:t>
            </a:r>
          </a:p>
          <a:p>
            <a:pPr marL="342900" indent="-342900">
              <a:buFont typeface="Wingdings" panose="05000000000000000000" pitchFamily="2" charset="2"/>
              <a:buChar char="§"/>
            </a:pPr>
            <a:r>
              <a:rPr lang="en-US" sz="1200" dirty="0" smtClean="0">
                <a:solidFill>
                  <a:schemeClr val="bg1"/>
                </a:solidFill>
                <a:latin typeface="Skolar Latin"/>
                <a:ea typeface="Cambria" panose="02040503050406030204" pitchFamily="18" charset="0"/>
              </a:rPr>
              <a:t>Plant science</a:t>
            </a:r>
          </a:p>
          <a:p>
            <a:pPr marL="342900" indent="-342900">
              <a:buFont typeface="Wingdings" panose="05000000000000000000" pitchFamily="2" charset="2"/>
              <a:buChar char="§"/>
            </a:pPr>
            <a:r>
              <a:rPr lang="en-US" sz="1200" dirty="0" smtClean="0">
                <a:solidFill>
                  <a:schemeClr val="bg1"/>
                </a:solidFill>
                <a:latin typeface="Skolar Latin"/>
                <a:ea typeface="Cambria" panose="02040503050406030204" pitchFamily="18" charset="0"/>
              </a:rPr>
              <a:t>Urban forestry</a:t>
            </a:r>
          </a:p>
          <a:p>
            <a:pPr marL="342900" indent="-342900">
              <a:buFont typeface="Wingdings" panose="05000000000000000000" pitchFamily="2" charset="2"/>
              <a:buChar char="§"/>
            </a:pPr>
            <a:r>
              <a:rPr lang="en-US" sz="1200" dirty="0" smtClean="0">
                <a:solidFill>
                  <a:schemeClr val="bg1"/>
                </a:solidFill>
                <a:latin typeface="Skolar Latin"/>
                <a:ea typeface="Cambria" panose="02040503050406030204" pitchFamily="18" charset="0"/>
              </a:rPr>
              <a:t>Natural resources conservation</a:t>
            </a:r>
            <a:endParaRPr lang="en-US" sz="1200" dirty="0" smtClean="0">
              <a:solidFill>
                <a:schemeClr val="bg1"/>
              </a:solidFill>
              <a:latin typeface="Skolar Latin"/>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CF8073F-3689-440E-B3B8-28C7F8D60F4D}" type="slidenum">
              <a:rPr lang="en-US" smtClean="0"/>
              <a:pPr/>
              <a:t>15</a:t>
            </a:fld>
            <a:endParaRPr lang="en-US"/>
          </a:p>
        </p:txBody>
      </p:sp>
    </p:spTree>
    <p:extLst>
      <p:ext uri="{BB962C8B-B14F-4D97-AF65-F5344CB8AC3E}">
        <p14:creationId xmlns:p14="http://schemas.microsoft.com/office/powerpoint/2010/main" val="2637115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smtClean="0">
                <a:solidFill>
                  <a:schemeClr val="tx1"/>
                </a:solidFill>
                <a:latin typeface="+mn-lt"/>
                <a:ea typeface="+mn-ea"/>
                <a:cs typeface="+mn-cs"/>
              </a:rPr>
              <a:t>As we look into this further we find that Environmental studies (CIP code 3.0103) and sustainability studies (CIP code 30.3301) have considerable overlap with landscape architecture (CIP code 04.0601). </a:t>
            </a:r>
          </a:p>
          <a:p>
            <a:pPr marL="0" indent="0">
              <a:buFontTx/>
              <a:buNone/>
            </a:pPr>
            <a:endParaRPr lang="en-US" sz="1200" b="0" i="0" u="none" strike="noStrike" kern="1200" baseline="0" dirty="0" smtClean="0">
              <a:solidFill>
                <a:schemeClr val="tx1"/>
              </a:solidFill>
              <a:latin typeface="+mn-lt"/>
              <a:ea typeface="+mn-ea"/>
              <a:cs typeface="+mn-cs"/>
            </a:endParaRPr>
          </a:p>
          <a:p>
            <a:pPr marL="171450" indent="-171450">
              <a:buFontTx/>
              <a:buChar char="-"/>
            </a:pPr>
            <a:r>
              <a:rPr lang="en-US" sz="1200" b="0" i="0" u="none" strike="noStrike" kern="1200" baseline="0" dirty="0" smtClean="0">
                <a:solidFill>
                  <a:schemeClr val="tx1"/>
                </a:solidFill>
                <a:latin typeface="+mn-lt"/>
                <a:ea typeface="+mn-ea"/>
                <a:cs typeface="+mn-cs"/>
              </a:rPr>
              <a:t>Internal research comparing the Master of Landscape Architecture program at Harvard with the renowned Environmental Studies Program at the University of Pennsylvania and the Master of Sustainability Program at Arizona State University, both of which are the premiere programs in their respective disciplines, one finds higher overall STEM content in the required course material of the landscape architecture program.  (REFERENCE CHART AND COMPARE LA TO OTHER PROGRAMS, POINTING OUT %)</a:t>
            </a:r>
          </a:p>
          <a:p>
            <a:pPr marL="0" indent="0">
              <a:buFontTx/>
              <a:buNone/>
            </a:pPr>
            <a:endParaRPr lang="en-US" sz="1200" b="0" i="0" u="none" strike="noStrike" kern="1200" baseline="0" dirty="0" smtClean="0">
              <a:solidFill>
                <a:schemeClr val="tx1"/>
              </a:solidFill>
              <a:latin typeface="+mn-lt"/>
              <a:ea typeface="+mn-ea"/>
              <a:cs typeface="+mn-cs"/>
            </a:endParaRPr>
          </a:p>
          <a:p>
            <a:pPr marL="171450" indent="-171450">
              <a:buFontTx/>
              <a:buChar char="-"/>
            </a:pPr>
            <a:r>
              <a:rPr lang="en-US" sz="1200" b="0" i="0" u="none" strike="noStrike" kern="1200" baseline="0" dirty="0" smtClean="0">
                <a:solidFill>
                  <a:schemeClr val="tx1"/>
                </a:solidFill>
                <a:latin typeface="+mn-lt"/>
                <a:ea typeface="+mn-ea"/>
                <a:cs typeface="+mn-cs"/>
              </a:rPr>
              <a:t>This analysis clearly demonstrates the breadth of STEM content for the landscape architecture program in comparison to other STEM-designated programs.</a:t>
            </a:r>
          </a:p>
          <a:p>
            <a:pPr marL="171450" indent="-171450">
              <a:buFontTx/>
              <a:buChar char="-"/>
            </a:pPr>
            <a:endParaRPr lang="en-US" sz="1200" b="0" i="0" u="none" strike="noStrike" kern="1200" baseline="0" dirty="0" smtClean="0">
              <a:solidFill>
                <a:schemeClr val="tx1"/>
              </a:solidFill>
              <a:latin typeface="+mn-lt"/>
              <a:ea typeface="+mn-ea"/>
              <a:cs typeface="+mn-cs"/>
            </a:endParaRPr>
          </a:p>
          <a:p>
            <a:pPr marL="171450" indent="-171450">
              <a:buFontTx/>
              <a:buChar char="-"/>
            </a:pPr>
            <a:r>
              <a:rPr lang="en-US" sz="1200" kern="1200" dirty="0" smtClean="0">
                <a:solidFill>
                  <a:schemeClr val="tx1"/>
                </a:solidFill>
                <a:effectLst/>
                <a:latin typeface="+mn-lt"/>
                <a:ea typeface="+mn-ea"/>
                <a:cs typeface="+mn-cs"/>
              </a:rPr>
              <a:t>ASLA’s Education Department is crafting a STEM White Paper that provides a “deeper dive” into comparing current STEM programs and curriculums to landscape architecture programs to make the case for the profession’s DHS STEM designation.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smtClean="0">
              <a:solidFill>
                <a:schemeClr val="tx1"/>
              </a:solidFill>
              <a:effectLst/>
              <a:latin typeface="+mn-lt"/>
              <a:ea typeface="+mn-ea"/>
              <a:cs typeface="+mn-cs"/>
            </a:endParaRPr>
          </a:p>
          <a:p>
            <a:pPr marL="171450" indent="-171450">
              <a:buFontTx/>
              <a:buChar char="-"/>
            </a:pPr>
            <a:endParaRPr lang="en-US" sz="1200" b="0" i="0" u="none" strike="noStrike" kern="1200" baseline="0" dirty="0" smtClean="0">
              <a:solidFill>
                <a:schemeClr val="tx1"/>
              </a:solidFill>
              <a:latin typeface="+mn-lt"/>
              <a:ea typeface="+mn-ea"/>
              <a:cs typeface="+mn-cs"/>
            </a:endParaRPr>
          </a:p>
          <a:p>
            <a:pPr marL="0" indent="0">
              <a:buFontTx/>
              <a:buNone/>
            </a:pP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CF8073F-3689-440E-B3B8-28C7F8D60F4D}" type="slidenum">
              <a:rPr lang="en-US" smtClean="0"/>
              <a:pPr/>
              <a:t>16</a:t>
            </a:fld>
            <a:endParaRPr lang="en-US"/>
          </a:p>
        </p:txBody>
      </p:sp>
    </p:spTree>
    <p:extLst>
      <p:ext uri="{BB962C8B-B14F-4D97-AF65-F5344CB8AC3E}">
        <p14:creationId xmlns:p14="http://schemas.microsoft.com/office/powerpoint/2010/main" val="4222484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smtClean="0">
                <a:solidFill>
                  <a:schemeClr val="tx1"/>
                </a:solidFill>
                <a:latin typeface="+mn-lt"/>
                <a:ea typeface="+mn-ea"/>
                <a:cs typeface="+mn-cs"/>
              </a:rPr>
              <a:t>The evidence is clear - Landscape Architecture is a STEM discipline.</a:t>
            </a:r>
          </a:p>
          <a:p>
            <a:pPr marL="171450" indent="-171450">
              <a:buFontTx/>
              <a:buChar char="-"/>
            </a:pPr>
            <a:endParaRPr lang="en-US" sz="1200" b="0" i="0" u="none" strike="noStrike" kern="1200" baseline="0" dirty="0" smtClean="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u="none" strike="noStrike" kern="1200" baseline="0" dirty="0" smtClean="0">
                <a:solidFill>
                  <a:schemeClr val="tx1"/>
                </a:solidFill>
                <a:latin typeface="+mn-lt"/>
                <a:ea typeface="+mn-ea"/>
                <a:cs typeface="+mn-cs"/>
              </a:rPr>
              <a:t>The scope and </a:t>
            </a:r>
            <a:r>
              <a:rPr lang="fr-FR" sz="1200" b="0" i="0" u="none" strike="noStrike" kern="1200" baseline="0" dirty="0" err="1" smtClean="0">
                <a:solidFill>
                  <a:schemeClr val="tx1"/>
                </a:solidFill>
                <a:latin typeface="+mn-lt"/>
                <a:ea typeface="+mn-ea"/>
                <a:cs typeface="+mn-cs"/>
              </a:rPr>
              <a:t>breadth</a:t>
            </a:r>
            <a:r>
              <a:rPr lang="fr-FR" sz="1200" b="0" i="0" u="none" strike="noStrike" kern="1200" baseline="0" dirty="0" smtClean="0">
                <a:solidFill>
                  <a:schemeClr val="tx1"/>
                </a:solidFill>
                <a:latin typeface="+mn-lt"/>
                <a:ea typeface="+mn-ea"/>
                <a:cs typeface="+mn-cs"/>
              </a:rPr>
              <a:t> of the profession, the types of </a:t>
            </a:r>
            <a:r>
              <a:rPr lang="fr-FR" sz="1200" b="0" i="0" u="none" strike="noStrike" kern="1200" baseline="0" dirty="0" err="1" smtClean="0">
                <a:solidFill>
                  <a:schemeClr val="tx1"/>
                </a:solidFill>
                <a:latin typeface="+mn-lt"/>
                <a:ea typeface="+mn-ea"/>
                <a:cs typeface="+mn-cs"/>
              </a:rPr>
              <a:t>landscape</a:t>
            </a:r>
            <a:r>
              <a:rPr lang="fr-FR" sz="1200" b="0" i="0" u="none" strike="noStrike" kern="1200" baseline="0" dirty="0" smtClean="0">
                <a:solidFill>
                  <a:schemeClr val="tx1"/>
                </a:solidFill>
                <a:latin typeface="+mn-lt"/>
                <a:ea typeface="+mn-ea"/>
                <a:cs typeface="+mn-cs"/>
              </a:rPr>
              <a:t> architecture STEM </a:t>
            </a:r>
            <a:r>
              <a:rPr lang="fr-FR" sz="1200" b="0" i="0" u="none" strike="noStrike" kern="1200" baseline="0" dirty="0" err="1" smtClean="0">
                <a:solidFill>
                  <a:schemeClr val="tx1"/>
                </a:solidFill>
                <a:latin typeface="+mn-lt"/>
                <a:ea typeface="+mn-ea"/>
                <a:cs typeface="+mn-cs"/>
              </a:rPr>
              <a:t>projects</a:t>
            </a:r>
            <a:r>
              <a:rPr lang="fr-FR" sz="1200" b="0" i="0" u="none" strike="noStrike" kern="1200" baseline="0" dirty="0" smtClean="0">
                <a:solidFill>
                  <a:schemeClr val="tx1"/>
                </a:solidFill>
                <a:latin typeface="+mn-lt"/>
                <a:ea typeface="+mn-ea"/>
                <a:cs typeface="+mn-cs"/>
              </a:rPr>
              <a:t>, the curriculum </a:t>
            </a:r>
            <a:r>
              <a:rPr lang="fr-FR" sz="1200" b="0" i="0" u="none" strike="noStrike" kern="1200" baseline="0" dirty="0" err="1" smtClean="0">
                <a:solidFill>
                  <a:schemeClr val="tx1"/>
                </a:solidFill>
                <a:latin typeface="+mn-lt"/>
                <a:ea typeface="+mn-ea"/>
                <a:cs typeface="+mn-cs"/>
              </a:rPr>
              <a:t>comparison</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with</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allied</a:t>
            </a:r>
            <a:r>
              <a:rPr lang="fr-FR" sz="1200" b="0" i="0" u="none" strike="noStrike" kern="1200" baseline="0" dirty="0" smtClean="0">
                <a:solidFill>
                  <a:schemeClr val="tx1"/>
                </a:solidFill>
                <a:latin typeface="+mn-lt"/>
                <a:ea typeface="+mn-ea"/>
                <a:cs typeface="+mn-cs"/>
              </a:rPr>
              <a:t> professions </a:t>
            </a:r>
            <a:r>
              <a:rPr lang="fr-FR" sz="1200" b="0" i="0" u="none" strike="noStrike" kern="1200" baseline="0" dirty="0" err="1" smtClean="0">
                <a:solidFill>
                  <a:schemeClr val="tx1"/>
                </a:solidFill>
                <a:latin typeface="+mn-lt"/>
                <a:ea typeface="+mn-ea"/>
                <a:cs typeface="+mn-cs"/>
              </a:rPr>
              <a:t>clearly</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demonstrates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that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landscape</a:t>
            </a:r>
            <a:r>
              <a:rPr lang="fr-FR" sz="1200" b="0" i="0" u="none" strike="noStrike" kern="1200" baseline="0" dirty="0" smtClean="0">
                <a:solidFill>
                  <a:schemeClr val="tx1"/>
                </a:solidFill>
                <a:latin typeface="+mn-lt"/>
                <a:ea typeface="+mn-ea"/>
                <a:cs typeface="+mn-cs"/>
              </a:rPr>
              <a:t> architecture </a:t>
            </a:r>
            <a:r>
              <a:rPr lang="fr-FR" sz="1200" b="0" i="0" u="none" strike="noStrike" kern="1200" baseline="0" dirty="0" err="1" smtClean="0">
                <a:solidFill>
                  <a:schemeClr val="tx1"/>
                </a:solidFill>
                <a:latin typeface="+mn-lt"/>
                <a:ea typeface="+mn-ea"/>
                <a:cs typeface="+mn-cs"/>
              </a:rPr>
              <a:t>is</a:t>
            </a:r>
            <a:r>
              <a:rPr lang="fr-FR" sz="1200" b="0" i="0" u="none" strike="noStrike" kern="1200" baseline="0" dirty="0" smtClean="0">
                <a:solidFill>
                  <a:schemeClr val="tx1"/>
                </a:solidFill>
                <a:latin typeface="+mn-lt"/>
                <a:ea typeface="+mn-ea"/>
                <a:cs typeface="+mn-cs"/>
              </a:rPr>
              <a:t> a STEM discipline.</a:t>
            </a:r>
          </a:p>
          <a:p>
            <a:pPr marL="0" indent="0">
              <a:buFontTx/>
              <a:buNone/>
            </a:pPr>
            <a:endParaRPr lang="en-US" sz="1200" b="0" i="0" u="none" strike="noStrike" kern="1200" baseline="0" dirty="0" smtClean="0">
              <a:solidFill>
                <a:schemeClr val="tx1"/>
              </a:solidFill>
              <a:latin typeface="+mn-lt"/>
              <a:ea typeface="+mn-ea"/>
              <a:cs typeface="+mn-cs"/>
            </a:endParaRPr>
          </a:p>
          <a:p>
            <a:pPr marL="171450" indent="-171450">
              <a:buFontTx/>
              <a:buChar char="-"/>
            </a:pPr>
            <a:r>
              <a:rPr lang="en-US" sz="1200" b="0" i="0" u="none" strike="noStrike" kern="1200" baseline="0" dirty="0" smtClean="0">
                <a:solidFill>
                  <a:schemeClr val="tx1"/>
                </a:solidFill>
                <a:latin typeface="+mn-lt"/>
                <a:ea typeface="+mn-ea"/>
                <a:cs typeface="+mn-cs"/>
              </a:rPr>
              <a:t>Further, many federal agencies and states recognize landscape architecture as STEM.</a:t>
            </a:r>
          </a:p>
          <a:p>
            <a:pPr marL="171450" indent="-171450">
              <a:buFontTx/>
              <a:buChar char="-"/>
            </a:pPr>
            <a:endParaRPr lang="en-US" sz="1200" b="0" i="0" u="none" strike="noStrike" kern="1200" baseline="0" dirty="0" smtClean="0">
              <a:solidFill>
                <a:schemeClr val="tx1"/>
              </a:solidFill>
              <a:latin typeface="+mn-lt"/>
              <a:ea typeface="+mn-ea"/>
              <a:cs typeface="+mn-cs"/>
            </a:endParaRPr>
          </a:p>
          <a:p>
            <a:pPr marL="171450" indent="-171450">
              <a:buFontTx/>
              <a:buChar char="-"/>
            </a:pPr>
            <a:r>
              <a:rPr lang="en-US" sz="1200" b="0" i="0" u="none" strike="noStrike" kern="1200" baseline="0" dirty="0" smtClean="0">
                <a:solidFill>
                  <a:schemeClr val="tx1"/>
                </a:solidFill>
                <a:latin typeface="+mn-lt"/>
                <a:ea typeface="+mn-ea"/>
                <a:cs typeface="+mn-cs"/>
              </a:rPr>
              <a:t>The Bureau of Labor Statistics Standard Occupational Classification (SOC) System recognizes landscape architecture as a science and engineering related domain. </a:t>
            </a:r>
          </a:p>
          <a:p>
            <a:pPr marL="0" indent="0">
              <a:buFontTx/>
              <a:buNone/>
            </a:pPr>
            <a:endParaRPr lang="en-US" sz="1200" b="0" i="0" u="none" strike="noStrike" kern="1200" baseline="0" dirty="0" smtClean="0">
              <a:solidFill>
                <a:schemeClr val="tx1"/>
              </a:solidFill>
              <a:latin typeface="+mn-lt"/>
              <a:ea typeface="+mn-ea"/>
              <a:cs typeface="+mn-cs"/>
            </a:endParaRPr>
          </a:p>
          <a:p>
            <a:pPr marL="171450" indent="-171450">
              <a:buFontTx/>
              <a:buChar char="-"/>
            </a:pPr>
            <a:r>
              <a:rPr lang="en-US" sz="1200" b="0" i="0" u="none" strike="noStrike" kern="1200" baseline="0" dirty="0" smtClean="0">
                <a:solidFill>
                  <a:schemeClr val="tx1"/>
                </a:solidFill>
                <a:latin typeface="+mn-lt"/>
                <a:ea typeface="+mn-ea"/>
                <a:cs typeface="+mn-cs"/>
              </a:rPr>
              <a:t>Under this system, landscape architecture is grouped with civil engineers, architectural and civil drafters, environmental engineers, and surveyors, all of which are included on the DHS STEM Designated Degree Program List. </a:t>
            </a:r>
          </a:p>
          <a:p>
            <a:pPr marL="171450" indent="-171450">
              <a:buFontTx/>
              <a:buChar char="-"/>
            </a:pPr>
            <a:endParaRPr lang="en-US" sz="1200" b="0" i="0" u="none" strike="noStrike" kern="1200" baseline="0" dirty="0" smtClean="0">
              <a:solidFill>
                <a:schemeClr val="tx1"/>
              </a:solidFill>
              <a:latin typeface="+mn-lt"/>
              <a:ea typeface="+mn-ea"/>
              <a:cs typeface="+mn-cs"/>
            </a:endParaRPr>
          </a:p>
          <a:p>
            <a:pPr marL="171450" indent="-171450">
              <a:buFontTx/>
              <a:buChar char="-"/>
            </a:pPr>
            <a:r>
              <a:rPr lang="en-US" sz="1200" kern="1200" dirty="0" smtClean="0">
                <a:solidFill>
                  <a:schemeClr val="tx1"/>
                </a:solidFill>
                <a:effectLst/>
                <a:latin typeface="+mn-lt"/>
                <a:ea typeface="+mn-ea"/>
                <a:cs typeface="+mn-cs"/>
              </a:rPr>
              <a:t>Additionally, the Office of</a:t>
            </a:r>
            <a:r>
              <a:rPr lang="en-US" sz="1200" kern="1200" baseline="0" dirty="0" smtClean="0">
                <a:solidFill>
                  <a:schemeClr val="tx1"/>
                </a:solidFill>
                <a:effectLst/>
                <a:latin typeface="+mn-lt"/>
                <a:ea typeface="+mn-ea"/>
                <a:cs typeface="+mn-cs"/>
              </a:rPr>
              <a:t> Management and Budget (OMB) </a:t>
            </a:r>
            <a:r>
              <a:rPr lang="en-US" sz="1200" kern="1200" dirty="0" smtClean="0">
                <a:solidFill>
                  <a:schemeClr val="tx1"/>
                </a:solidFill>
                <a:effectLst/>
                <a:latin typeface="+mn-lt"/>
                <a:ea typeface="+mn-ea"/>
                <a:cs typeface="+mn-cs"/>
              </a:rPr>
              <a:t>updated its STEM recommendations in June 2019 and Landscape Architecture retained its recommended STEM status.</a:t>
            </a:r>
            <a:endParaRPr lang="en-US" sz="1200" b="0" i="0" u="none" strike="noStrike" kern="1200" baseline="0" dirty="0" smtClean="0">
              <a:solidFill>
                <a:schemeClr val="tx1"/>
              </a:solidFill>
              <a:latin typeface="+mn-lt"/>
              <a:ea typeface="+mn-ea"/>
              <a:cs typeface="+mn-cs"/>
            </a:endParaRPr>
          </a:p>
          <a:p>
            <a:pPr marL="171450" indent="-171450">
              <a:buFontTx/>
              <a:buChar char="-"/>
            </a:pPr>
            <a:endParaRPr lang="en-US" sz="1200" b="0" i="0" u="none" strike="noStrike" kern="1200" baseline="0" dirty="0" smtClean="0">
              <a:solidFill>
                <a:schemeClr val="tx1"/>
              </a:solidFill>
              <a:latin typeface="+mn-lt"/>
              <a:ea typeface="+mn-ea"/>
              <a:cs typeface="+mn-cs"/>
            </a:endParaRPr>
          </a:p>
          <a:p>
            <a:pPr marL="171450" indent="-171450">
              <a:buFontTx/>
              <a:buChar char="-"/>
            </a:pPr>
            <a:r>
              <a:rPr lang="en-US" sz="1200" b="0" i="0" u="none" strike="noStrike" kern="1200" baseline="0" dirty="0" smtClean="0">
                <a:solidFill>
                  <a:schemeClr val="tx1"/>
                </a:solidFill>
                <a:latin typeface="+mn-lt"/>
                <a:ea typeface="+mn-ea"/>
                <a:cs typeface="+mn-cs"/>
              </a:rPr>
              <a:t>Further, several states formally define landscape architecture as a STEM discipline. For example, the Departments of Labor in both New York and Connecticut recognize landscape architecture as a STEM profession. </a:t>
            </a:r>
          </a:p>
          <a:p>
            <a:pPr marL="171450" indent="-171450">
              <a:buFontTx/>
              <a:buChar char="-"/>
            </a:pPr>
            <a:endParaRPr lang="en-US" sz="1200" b="0" i="0" u="none" strike="noStrike" kern="1200" baseline="0" dirty="0" smtClean="0">
              <a:solidFill>
                <a:schemeClr val="tx1"/>
              </a:solidFill>
              <a:latin typeface="+mn-lt"/>
              <a:ea typeface="+mn-ea"/>
              <a:cs typeface="+mn-cs"/>
            </a:endParaRPr>
          </a:p>
          <a:p>
            <a:pPr marL="171450" indent="-171450">
              <a:buFontTx/>
              <a:buChar char="-"/>
            </a:pPr>
            <a:r>
              <a:rPr lang="en-US" sz="1200" b="0" i="0" u="none" strike="noStrike" kern="1200" baseline="0" dirty="0" smtClean="0">
                <a:solidFill>
                  <a:schemeClr val="tx1"/>
                </a:solidFill>
                <a:latin typeface="+mn-lt"/>
                <a:ea typeface="+mn-ea"/>
                <a:cs typeface="+mn-cs"/>
              </a:rPr>
              <a:t>The state of Florida also recognizes landscape architecture as a STEM degree program through the Board of Governors’ State University System’s list of “Programs of Strategic Emphasis.”</a:t>
            </a:r>
          </a:p>
          <a:p>
            <a:pPr marL="0" indent="0">
              <a:buFontTx/>
              <a:buNone/>
            </a:pPr>
            <a:endParaRPr lang="fr-FR" sz="1200" b="0" i="0" u="none" strike="noStrike" kern="1200" baseline="0" dirty="0" smtClean="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t>However DHS</a:t>
            </a:r>
            <a:r>
              <a:rPr lang="en-US" baseline="0" dirty="0" smtClean="0"/>
              <a:t> does not recognize landscape architecture as a stem discipline on their Designated Degree Program List.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Having DHS recognize la as STEM will open opportunities for students globally to study in our world class institutions across the U.S.</a:t>
            </a:r>
            <a:endParaRPr lang="en-US" dirty="0" smtClean="0"/>
          </a:p>
          <a:p>
            <a:pPr marL="171450" indent="-171450">
              <a:buFontTx/>
              <a:buChar char="-"/>
            </a:pPr>
            <a:endParaRPr lang="fr-FR" sz="1200" b="0" i="0" u="none" strike="noStrike" kern="1200" baseline="0" dirty="0" smtClean="0">
              <a:solidFill>
                <a:schemeClr val="tx1"/>
              </a:solidFill>
              <a:latin typeface="+mn-lt"/>
              <a:ea typeface="+mn-ea"/>
              <a:cs typeface="+mn-cs"/>
            </a:endParaRPr>
          </a:p>
          <a:p>
            <a:endParaRPr lang="en-US" dirty="0" smtClean="0"/>
          </a:p>
          <a:p>
            <a:pPr marL="171450" indent="-171450">
              <a:buFontTx/>
              <a:buChar cha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CF8073F-3689-440E-B3B8-28C7F8D60F4D}" type="slidenum">
              <a:rPr lang="en-US" smtClean="0"/>
              <a:pPr/>
              <a:t>17</a:t>
            </a:fld>
            <a:endParaRPr lang="en-US"/>
          </a:p>
        </p:txBody>
      </p:sp>
    </p:spTree>
    <p:extLst>
      <p:ext uri="{BB962C8B-B14F-4D97-AF65-F5344CB8AC3E}">
        <p14:creationId xmlns:p14="http://schemas.microsoft.com/office/powerpoint/2010/main" val="4131685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dirty="0" smtClean="0">
                <a:solidFill>
                  <a:schemeClr val="tx1"/>
                </a:solidFill>
                <a:effectLst/>
                <a:latin typeface="+mn-lt"/>
                <a:ea typeface="+mn-ea"/>
                <a:cs typeface="+mn-cs"/>
              </a:rPr>
              <a:t>On July 17, 2019, ASLA </a:t>
            </a:r>
            <a:r>
              <a:rPr lang="en-US" sz="1200" b="0" i="0" kern="1200" dirty="0" smtClean="0">
                <a:solidFill>
                  <a:schemeClr val="tx1"/>
                </a:solidFill>
                <a:effectLst/>
                <a:latin typeface="+mn-lt"/>
                <a:ea typeface="+mn-ea"/>
                <a:cs typeface="+mn-cs"/>
              </a:rPr>
              <a:t>delivered</a:t>
            </a:r>
            <a:r>
              <a:rPr lang="en-US" sz="1200" b="0" kern="1200" dirty="0" smtClean="0">
                <a:solidFill>
                  <a:schemeClr val="tx1"/>
                </a:solidFill>
                <a:effectLst/>
                <a:latin typeface="+mn-lt"/>
                <a:ea typeface="+mn-ea"/>
                <a:cs typeface="+mn-cs"/>
              </a:rPr>
              <a:t> a comprehensive </a:t>
            </a:r>
            <a:r>
              <a:rPr lang="en-US" sz="1200" b="0" u="sng" kern="1200" dirty="0" smtClean="0">
                <a:solidFill>
                  <a:schemeClr val="tx1"/>
                </a:solidFill>
                <a:effectLst/>
                <a:latin typeface="+mn-lt"/>
                <a:ea typeface="+mn-ea"/>
                <a:cs typeface="+mn-cs"/>
                <a:hlinkClick r:id="rId3"/>
              </a:rPr>
              <a:t>letter</a:t>
            </a:r>
            <a:r>
              <a:rPr lang="en-US" sz="1200" b="0" kern="1200" dirty="0" smtClean="0">
                <a:solidFill>
                  <a:schemeClr val="tx1"/>
                </a:solidFill>
                <a:effectLst/>
                <a:latin typeface="+mn-lt"/>
                <a:ea typeface="+mn-ea"/>
                <a:cs typeface="+mn-cs"/>
              </a:rPr>
              <a:t> to the U.S. Immigration and Customs Enforcement (ICE) requesting that landscape architecture be added to the U.S. Department of Homeland Security (DHS) Science, Technology, Engineering, and Mathematics (STEM) Designated Degree Program List.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dirty="0" smtClean="0">
                <a:solidFill>
                  <a:schemeClr val="tx1"/>
                </a:solidFill>
                <a:effectLst/>
                <a:latin typeface="+mn-lt"/>
                <a:ea typeface="+mn-ea"/>
                <a:cs typeface="+mn-cs"/>
              </a:rPr>
              <a:t>The letter highlighted key reasons for designating landscape architecture as a STEM discipline.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dirty="0" smtClean="0">
                <a:solidFill>
                  <a:schemeClr val="tx1"/>
                </a:solidFill>
                <a:effectLst/>
                <a:latin typeface="+mn-lt"/>
                <a:ea typeface="+mn-ea"/>
                <a:cs typeface="+mn-cs"/>
              </a:rPr>
              <a:t>Since then, ASLA received a response from the Student and Exchange Visitor Program (SEVP) Response Center within ICE stating “SEVP has added your recommendation to the list maintained for the U.S. Department of Homeland Security (DHS) per the requirements of the STEM OPT Final Rule.”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dirty="0" smtClean="0">
                <a:solidFill>
                  <a:schemeClr val="tx1"/>
                </a:solidFill>
                <a:effectLst/>
                <a:latin typeface="+mn-lt"/>
                <a:ea typeface="+mn-ea"/>
                <a:cs typeface="+mn-cs"/>
              </a:rPr>
              <a:t>It goes on to state, “if the code in question is officially added to the list of approved codes in the future, the new addition will be announced via a Broadcast Message and posted to the SEVP website.”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dirty="0" smtClean="0">
                <a:solidFill>
                  <a:schemeClr val="tx1"/>
                </a:solidFill>
                <a:effectLst/>
                <a:latin typeface="+mn-lt"/>
                <a:ea typeface="+mn-ea"/>
                <a:cs typeface="+mn-cs"/>
              </a:rPr>
              <a:t>It is unclear when DHS will update the list, however, the last update to the approved list was posted May 10, 2016.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ASLA’s Government Affairs and Education departments will continue to work on follow up actions with DHS to further convince the Department that landscape architecture merits STEM designation and recognition.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F8073F-3689-440E-B3B8-28C7F8D60F4D}"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0825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Recently, ASLA joined the STEM Education Coalition to help further ASLA’s goal of achieving</a:t>
            </a:r>
            <a:r>
              <a:rPr lang="en-US" baseline="0" dirty="0" smtClean="0"/>
              <a:t> STEM designation and recognition. </a:t>
            </a:r>
          </a:p>
          <a:p>
            <a:pPr marL="171450" indent="-171450">
              <a:buFontTx/>
              <a:buChar char="-"/>
            </a:pPr>
            <a:endParaRPr lang="en-US" baseline="0" dirty="0" smtClean="0"/>
          </a:p>
          <a:p>
            <a:pPr marL="171450" indent="-171450">
              <a:buFontTx/>
              <a:buChar char="-"/>
            </a:pPr>
            <a:r>
              <a:rPr lang="en-US" dirty="0" smtClean="0"/>
              <a:t>The STEM Education Coalition’s mission is to raise awareness amongst policymakers at every level about the critical role that STEM education plays in enabling the U.S. to remain the economic and technological leader of the global marketplace of the 21st century. The Coalition believes that our nation must improve the way our students learn STEM and that the business, education, and STEM communities must work together to achieve this goal.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F8073F-3689-440E-B3B8-28C7F8D60F4D}"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9486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There are 96 accredited landscape architecture programs within 70 institutions across the country; however, the professional demand is far outpacing the supply of students.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According to the Bureau of Labor Statistics, the need for planning and developing new and existing sites for commercial, industrial, and residential construction projects is expected to drive employment growth. Additionally, environmental concerns and increased demand for sustainably designed buildings and open spaces should spur demand for the services of landscape architects.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Furthermore, efforts to conserve water, prevent waterway pollution, mitigate flooding, and control wildfires are expected to persist. </a:t>
            </a:r>
          </a:p>
          <a:p>
            <a:r>
              <a:rPr lang="en-US" sz="1200" b="0" i="0" u="none" strike="noStrike" kern="1200" baseline="0" dirty="0" smtClean="0">
                <a:solidFill>
                  <a:schemeClr val="tx1"/>
                </a:solidFill>
                <a:latin typeface="+mn-lt"/>
                <a:ea typeface="+mn-ea"/>
                <a:cs typeface="+mn-cs"/>
              </a:rPr>
              <a:t>Landscape architects will be needed to design plans for managing these efforts. To address the need for more landscape architects, the DHS STEM designation will allow universities to recruit landscape architecture students from a global pool of willing and qualified candidates.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Receiving DHS’s STEM Designated Degree Program recognition will allow these students to remain in our country and work to help address our nation’s growing needs and concerns by putting into practice the knowledge that they have gained. </a:t>
            </a:r>
            <a:endParaRPr lang="en-US" sz="1200" b="0" i="0" u="none" strike="noStrike" kern="1200" baseline="0" dirty="0" smtClean="0">
              <a:solidFill>
                <a:schemeClr val="tx1"/>
              </a:solidFill>
              <a:latin typeface="Skolar Latin" panose="02000603040300000004"/>
              <a:ea typeface="+mn-ea"/>
              <a:cs typeface="+mn-cs"/>
            </a:endParaRPr>
          </a:p>
        </p:txBody>
      </p:sp>
      <p:sp>
        <p:nvSpPr>
          <p:cNvPr id="4" name="Slide Number Placeholder 3"/>
          <p:cNvSpPr>
            <a:spLocks noGrp="1"/>
          </p:cNvSpPr>
          <p:nvPr>
            <p:ph type="sldNum" sz="quarter" idx="10"/>
          </p:nvPr>
        </p:nvSpPr>
        <p:spPr/>
        <p:txBody>
          <a:bodyPr/>
          <a:lstStyle/>
          <a:p>
            <a:fld id="{CCF8073F-3689-440E-B3B8-28C7F8D60F4D}" type="slidenum">
              <a:rPr lang="en-US" smtClean="0"/>
              <a:pPr/>
              <a:t>20</a:t>
            </a:fld>
            <a:endParaRPr lang="en-US"/>
          </a:p>
        </p:txBody>
      </p:sp>
    </p:spTree>
    <p:extLst>
      <p:ext uri="{BB962C8B-B14F-4D97-AF65-F5344CB8AC3E}">
        <p14:creationId xmlns:p14="http://schemas.microsoft.com/office/powerpoint/2010/main" val="608545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F8073F-3689-440E-B3B8-28C7F8D60F4D}" type="slidenum">
              <a:rPr lang="en-US" smtClean="0"/>
              <a:pPr/>
              <a:t>2</a:t>
            </a:fld>
            <a:endParaRPr lang="en-US"/>
          </a:p>
        </p:txBody>
      </p:sp>
    </p:spTree>
    <p:extLst>
      <p:ext uri="{BB962C8B-B14F-4D97-AF65-F5344CB8AC3E}">
        <p14:creationId xmlns:p14="http://schemas.microsoft.com/office/powerpoint/2010/main" val="3118912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ASLA national and members across the country are leading a variety of local STEM-centered activities and initiatives with schools, firms, built environment museums and more. </a:t>
            </a:r>
            <a:r>
              <a:rPr lang="en-US" dirty="0" smtClean="0"/>
              <a:t>In addition</a:t>
            </a:r>
            <a:r>
              <a:rPr lang="en-US" baseline="0" dirty="0" smtClean="0"/>
              <a:t> to our partnership with the STEM Ed Coalition, ASLA is also an ongoing sponsor of </a:t>
            </a:r>
            <a:r>
              <a:rPr lang="en-US" dirty="0" smtClean="0"/>
              <a:t>Future City, one of the nation’s leading engineering education programs</a:t>
            </a:r>
            <a:r>
              <a:rPr lang="en-US" baseline="0" dirty="0" smtClean="0"/>
              <a:t> for </a:t>
            </a:r>
            <a:r>
              <a:rPr lang="en-US" sz="1200" dirty="0" smtClean="0">
                <a:latin typeface="Sylfaen" panose="010A0502050306030303" pitchFamily="18" charset="0"/>
                <a:ea typeface="Yu Gothic UI Light" panose="020B0300000000000000" pitchFamily="34" charset="-128"/>
              </a:rPr>
              <a:t>middle school students</a:t>
            </a:r>
            <a:r>
              <a:rPr lang="en-US" dirty="0" smtClean="0"/>
              <a:t>. ASLA’s</a:t>
            </a:r>
            <a:r>
              <a:rPr lang="en-US" baseline="0" dirty="0" smtClean="0"/>
              <a:t> participation in the </a:t>
            </a:r>
            <a:r>
              <a:rPr lang="en-US" dirty="0" smtClean="0"/>
              <a:t>annual Competition </a:t>
            </a:r>
            <a:r>
              <a:rPr lang="en-US" baseline="0" dirty="0" smtClean="0"/>
              <a:t>introduced </a:t>
            </a:r>
            <a:r>
              <a:rPr lang="en-US" sz="1200" dirty="0" smtClean="0">
                <a:latin typeface="Sylfaen" panose="010A0502050306030303" pitchFamily="18" charset="0"/>
                <a:ea typeface="Yu Gothic UI Light" panose="020B0300000000000000" pitchFamily="34" charset="-128"/>
              </a:rPr>
              <a:t>more than 45,000 middle school students</a:t>
            </a:r>
            <a:r>
              <a:rPr lang="en-US" sz="1200" baseline="0" dirty="0" smtClean="0">
                <a:latin typeface="Sylfaen" panose="010A0502050306030303" pitchFamily="18" charset="0"/>
                <a:ea typeface="Yu Gothic UI Light" panose="020B0300000000000000" pitchFamily="34" charset="-128"/>
              </a:rPr>
              <a:t> to the landscape architecture profession through ASLA’s special award for </a:t>
            </a:r>
            <a:r>
              <a:rPr lang="en-US" dirty="0" smtClean="0"/>
              <a:t>Best Integration of Equity in Designing the Built Environment using Nature-Powered Solutions. </a:t>
            </a:r>
            <a:endParaRPr lang="en-US" dirty="0"/>
          </a:p>
        </p:txBody>
      </p:sp>
      <p:sp>
        <p:nvSpPr>
          <p:cNvPr id="4" name="Slide Number Placeholder 3"/>
          <p:cNvSpPr>
            <a:spLocks noGrp="1"/>
          </p:cNvSpPr>
          <p:nvPr>
            <p:ph type="sldNum" sz="quarter" idx="10"/>
          </p:nvPr>
        </p:nvSpPr>
        <p:spPr/>
        <p:txBody>
          <a:bodyPr/>
          <a:lstStyle/>
          <a:p>
            <a:fld id="{CCF8073F-3689-440E-B3B8-28C7F8D60F4D}" type="slidenum">
              <a:rPr lang="en-US" smtClean="0"/>
              <a:pPr/>
              <a:t>21</a:t>
            </a:fld>
            <a:endParaRPr lang="en-US"/>
          </a:p>
        </p:txBody>
      </p:sp>
    </p:spTree>
    <p:extLst>
      <p:ext uri="{BB962C8B-B14F-4D97-AF65-F5344CB8AC3E}">
        <p14:creationId xmlns:p14="http://schemas.microsoft.com/office/powerpoint/2010/main" val="3681198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49B04E6-487D-4EDE-97BF-E92E0E12D182}" type="slidenum">
              <a:rPr lang="en-US" smtClean="0"/>
              <a:t>22</a:t>
            </a:fld>
            <a:endParaRPr lang="en-US"/>
          </a:p>
        </p:txBody>
      </p:sp>
    </p:spTree>
    <p:extLst>
      <p:ext uri="{BB962C8B-B14F-4D97-AF65-F5344CB8AC3E}">
        <p14:creationId xmlns:p14="http://schemas.microsoft.com/office/powerpoint/2010/main" val="2747479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Read/summarize points from slide above.</a:t>
            </a:r>
            <a:endParaRPr lang="en-US" dirty="0"/>
          </a:p>
        </p:txBody>
      </p:sp>
      <p:sp>
        <p:nvSpPr>
          <p:cNvPr id="4" name="Slide Number Placeholder 3"/>
          <p:cNvSpPr>
            <a:spLocks noGrp="1"/>
          </p:cNvSpPr>
          <p:nvPr>
            <p:ph type="sldNum" sz="quarter" idx="10"/>
          </p:nvPr>
        </p:nvSpPr>
        <p:spPr/>
        <p:txBody>
          <a:bodyPr/>
          <a:lstStyle/>
          <a:p>
            <a:pPr marL="0" marR="0" lvl="0" indent="0" algn="r" defTabSz="874441" rtl="0" eaLnBrk="1" fontAlgn="auto" latinLnBrk="0" hangingPunct="1">
              <a:lnSpc>
                <a:spcPct val="100000"/>
              </a:lnSpc>
              <a:spcBef>
                <a:spcPts val="0"/>
              </a:spcBef>
              <a:spcAft>
                <a:spcPts val="0"/>
              </a:spcAft>
              <a:buClrTx/>
              <a:buSzTx/>
              <a:buFontTx/>
              <a:buNone/>
              <a:tabLst/>
              <a:defRPr/>
            </a:pPr>
            <a:fld id="{CCF8073F-3689-440E-B3B8-28C7F8D60F4D}" type="slidenum">
              <a:rPr kumimoji="0" lang="en-US" sz="1100" b="0" i="0" u="none" strike="noStrike" kern="1200" cap="none" spc="0" normalizeH="0" baseline="0" noProof="0">
                <a:ln>
                  <a:noFill/>
                </a:ln>
                <a:solidFill>
                  <a:prstClr val="black"/>
                </a:solidFill>
                <a:effectLst/>
                <a:uLnTx/>
                <a:uFillTx/>
                <a:latin typeface="Calibri"/>
                <a:ea typeface="+mn-ea"/>
                <a:cs typeface="+mn-cs"/>
              </a:rPr>
              <a:pPr marL="0" marR="0" lvl="0" indent="0" algn="r" defTabSz="874441" rtl="0" eaLnBrk="1" fontAlgn="auto" latinLnBrk="0" hangingPunct="1">
                <a:lnSpc>
                  <a:spcPct val="100000"/>
                </a:lnSpc>
                <a:spcBef>
                  <a:spcPts val="0"/>
                </a:spcBef>
                <a:spcAft>
                  <a:spcPts val="0"/>
                </a:spcAft>
                <a:buClrTx/>
                <a:buSzTx/>
                <a:buFontTx/>
                <a:buNone/>
                <a:tabLst/>
                <a:defRPr/>
              </a:pPr>
              <a:t>4</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7885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Founded in 1899 as the national professional association for landscape architects, ASLA has more than 15,000 members and 49 chapters, representing all 50 states, U.S. territories, and 68 countries around the world.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Landscape architects are licensed in all 50 states and the District of Columbia. </a:t>
            </a:r>
            <a:endParaRPr lang="en-US" dirty="0"/>
          </a:p>
        </p:txBody>
      </p:sp>
      <p:sp>
        <p:nvSpPr>
          <p:cNvPr id="4" name="Slide Number Placeholder 3"/>
          <p:cNvSpPr>
            <a:spLocks noGrp="1"/>
          </p:cNvSpPr>
          <p:nvPr>
            <p:ph type="sldNum" sz="quarter" idx="10"/>
          </p:nvPr>
        </p:nvSpPr>
        <p:spPr/>
        <p:txBody>
          <a:bodyPr/>
          <a:lstStyle/>
          <a:p>
            <a:fld id="{CCF8073F-3689-440E-B3B8-28C7F8D60F4D}" type="slidenum">
              <a:rPr lang="en-US" smtClean="0"/>
              <a:pPr/>
              <a:t>5</a:t>
            </a:fld>
            <a:endParaRPr lang="en-US"/>
          </a:p>
        </p:txBody>
      </p:sp>
    </p:spTree>
    <p:extLst>
      <p:ext uri="{BB962C8B-B14F-4D97-AF65-F5344CB8AC3E}">
        <p14:creationId xmlns:p14="http://schemas.microsoft.com/office/powerpoint/2010/main" val="1300544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auto" latinLnBrk="0" hangingPunct="0">
              <a:lnSpc>
                <a:spcPct val="150000"/>
              </a:lnSpc>
              <a:spcBef>
                <a:spcPts val="0"/>
              </a:spcBef>
              <a:spcAft>
                <a:spcPts val="1200"/>
              </a:spcAft>
              <a:buClrTx/>
              <a:buSzTx/>
              <a:buFont typeface="Wingdings" panose="05000000000000000000" pitchFamily="2" charset="2"/>
              <a:buNone/>
              <a:tabLst/>
              <a:defRPr/>
            </a:pPr>
            <a:r>
              <a:rPr lang="en-US" dirty="0" smtClean="0"/>
              <a:t>Landscape architecture</a:t>
            </a:r>
            <a:r>
              <a:rPr lang="en-US" baseline="0" dirty="0" smtClean="0"/>
              <a:t> </a:t>
            </a:r>
            <a:r>
              <a:rPr lang="en-US" sz="1200" dirty="0" smtClean="0">
                <a:solidFill>
                  <a:schemeClr val="bg1"/>
                </a:solidFill>
                <a:latin typeface="Skolar Latin"/>
                <a:ea typeface="Calibri" panose="020F0502020204030204" pitchFamily="34" charset="0"/>
              </a:rPr>
              <a:t>encompasses the analysis, planning, design, management, and stewardship of the natural and built environment. </a:t>
            </a:r>
          </a:p>
          <a:p>
            <a:pPr marL="0" indent="0" eaLnBrk="0" hangingPunct="0">
              <a:lnSpc>
                <a:spcPct val="150000"/>
              </a:lnSpc>
              <a:spcAft>
                <a:spcPts val="1200"/>
              </a:spcAft>
              <a:buFont typeface="Wingdings" panose="05000000000000000000" pitchFamily="2" charset="2"/>
              <a:buNone/>
              <a:defRPr/>
            </a:pPr>
            <a:endParaRPr lang="en-US" sz="1200" b="0" dirty="0" smtClean="0">
              <a:solidFill>
                <a:schemeClr val="bg1"/>
              </a:solidFill>
              <a:latin typeface="Arial" panose="020B0604020202020204" pitchFamily="34" charset="0"/>
              <a:cs typeface="Arial" panose="020B0604020202020204" pitchFamily="34"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4FDD06A-446C-4EFE-9117-5331E871B70E}" type="slidenum">
              <a:rPr lang="en-US" smtClean="0"/>
              <a:t>6</a:t>
            </a:fld>
            <a:endParaRPr lang="en-US"/>
          </a:p>
        </p:txBody>
      </p:sp>
    </p:spTree>
    <p:extLst>
      <p:ext uri="{BB962C8B-B14F-4D97-AF65-F5344CB8AC3E}">
        <p14:creationId xmlns:p14="http://schemas.microsoft.com/office/powerpoint/2010/main" val="3458925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In urban and rural communities alike, </a:t>
            </a:r>
            <a:r>
              <a:rPr lang="en-US" sz="1200" b="0" i="0" dirty="0" smtClean="0">
                <a:solidFill>
                  <a:schemeClr val="bg1"/>
                </a:solidFill>
                <a:latin typeface="Skolar Latin"/>
              </a:rPr>
              <a:t>landscape architects are involved in the planning and design of community projects of many scales and</a:t>
            </a:r>
            <a:r>
              <a:rPr lang="en-US" sz="1200" b="0" i="0" baseline="0" dirty="0" smtClean="0">
                <a:solidFill>
                  <a:schemeClr val="bg1"/>
                </a:solidFill>
                <a:latin typeface="Skolar Latin"/>
              </a:rPr>
              <a:t> scope.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baseline="0" dirty="0" smtClean="0">
                <a:solidFill>
                  <a:schemeClr val="bg1"/>
                </a:solidFill>
                <a:latin typeface="Skolar Latin"/>
              </a:rPr>
              <a:t>From </a:t>
            </a:r>
            <a:r>
              <a:rPr lang="en-US" sz="1200" dirty="0" smtClean="0">
                <a:solidFill>
                  <a:schemeClr val="bg1"/>
                </a:solidFill>
                <a:latin typeface="Skolar Latin"/>
              </a:rPr>
              <a:t>community master plans, multimodal transportation networks, transit-oriented development projects, outdoor park and recreation spaces, water and </a:t>
            </a:r>
            <a:r>
              <a:rPr lang="en-US" sz="1200" dirty="0" err="1" smtClean="0">
                <a:solidFill>
                  <a:schemeClr val="bg1"/>
                </a:solidFill>
                <a:latin typeface="Skolar Latin"/>
              </a:rPr>
              <a:t>stormwater</a:t>
            </a:r>
            <a:r>
              <a:rPr lang="en-US" sz="1200" dirty="0" smtClean="0">
                <a:solidFill>
                  <a:schemeClr val="bg1"/>
                </a:solidFill>
                <a:latin typeface="Skolar Latin"/>
              </a:rPr>
              <a:t> management projects</a:t>
            </a:r>
            <a:r>
              <a:rPr lang="en-US" sz="1200" b="1" i="1" dirty="0" smtClean="0">
                <a:solidFill>
                  <a:srgbClr val="FFFF00"/>
                </a:solidFill>
                <a:latin typeface="Skolar Latin"/>
              </a:rPr>
              <a:t>, </a:t>
            </a:r>
            <a:r>
              <a:rPr lang="en-US" sz="1200" b="0" i="0" dirty="0" smtClean="0">
                <a:solidFill>
                  <a:schemeClr val="tx1"/>
                </a:solidFill>
                <a:latin typeface="Skolar Latin"/>
              </a:rPr>
              <a:t>college</a:t>
            </a:r>
            <a:r>
              <a:rPr lang="en-US" sz="1200" b="0" i="0" baseline="0" dirty="0" smtClean="0">
                <a:solidFill>
                  <a:schemeClr val="tx1"/>
                </a:solidFill>
                <a:latin typeface="Skolar Latin"/>
              </a:rPr>
              <a:t> campuses, public plazas and gathering spaces, </a:t>
            </a:r>
            <a:r>
              <a:rPr lang="en-US" sz="1200" dirty="0" smtClean="0">
                <a:solidFill>
                  <a:schemeClr val="bg1"/>
                </a:solidFill>
                <a:latin typeface="Skolar Latin"/>
              </a:rPr>
              <a:t>and more.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CF8073F-3689-440E-B3B8-28C7F8D60F4D}" type="slidenum">
              <a:rPr lang="en-US" smtClean="0"/>
              <a:pPr/>
              <a:t>7</a:t>
            </a:fld>
            <a:endParaRPr lang="en-US"/>
          </a:p>
        </p:txBody>
      </p:sp>
    </p:spTree>
    <p:extLst>
      <p:ext uri="{BB962C8B-B14F-4D97-AF65-F5344CB8AC3E}">
        <p14:creationId xmlns:p14="http://schemas.microsoft.com/office/powerpoint/2010/main" val="2800819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i="0" kern="1200" baseline="0" dirty="0" smtClean="0">
                <a:solidFill>
                  <a:schemeClr val="tx1"/>
                </a:solidFill>
                <a:effectLst/>
                <a:latin typeface="+mn-lt"/>
                <a:ea typeface="+mn-ea"/>
                <a:cs typeface="+mn-cs"/>
              </a:rPr>
              <a:t>Landscape architecture starts with a rigorous STEM higher education, and culminates in a nationally administered four-part exam.  The Landscape Architecture Registration Examination (LARE) tests a practitioner’s knowledge, skills, and abilities that directly relate to protecting public health, safety, and welfare, and one must pass all four sections of the exam in order to qualify to become licensed.</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smtClean="0">
                <a:solidFill>
                  <a:schemeClr val="tx1"/>
                </a:solidFill>
                <a:effectLst/>
                <a:latin typeface="+mn-lt"/>
                <a:ea typeface="+mn-ea"/>
                <a:cs typeface="+mn-cs"/>
              </a:rPr>
              <a:t>In order to become licensed,</a:t>
            </a:r>
            <a:r>
              <a:rPr lang="en-US" sz="1200" b="0" i="0" kern="1200" baseline="0" dirty="0" smtClean="0">
                <a:solidFill>
                  <a:schemeClr val="tx1"/>
                </a:solidFill>
                <a:effectLst/>
                <a:latin typeface="+mn-lt"/>
                <a:ea typeface="+mn-ea"/>
                <a:cs typeface="+mn-cs"/>
              </a:rPr>
              <a:t> candidates must have a combination of education and experience, and p</a:t>
            </a:r>
            <a:r>
              <a:rPr lang="en-US" sz="1200" b="0" i="0" kern="1200" dirty="0" smtClean="0">
                <a:solidFill>
                  <a:schemeClr val="tx1"/>
                </a:solidFill>
                <a:effectLst/>
                <a:latin typeface="+mn-lt"/>
                <a:ea typeface="+mn-ea"/>
                <a:cs typeface="+mn-cs"/>
              </a:rPr>
              <a:t>ass</a:t>
            </a:r>
            <a:r>
              <a:rPr lang="en-US" sz="1200" b="0" i="0" kern="1200" baseline="0" dirty="0" smtClean="0">
                <a:solidFill>
                  <a:schemeClr val="tx1"/>
                </a:solidFill>
                <a:effectLst/>
                <a:latin typeface="+mn-lt"/>
                <a:ea typeface="+mn-ea"/>
                <a:cs typeface="+mn-cs"/>
              </a:rPr>
              <a:t> the Landscape Architects Registration Exam (LARE).</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b="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smtClean="0">
                <a:solidFill>
                  <a:schemeClr val="tx1"/>
                </a:solidFill>
                <a:effectLst/>
                <a:latin typeface="+mn-lt"/>
                <a:ea typeface="+mn-ea"/>
                <a:cs typeface="+mn-cs"/>
              </a:rPr>
              <a:t>The LARE tests a landscape architect’s knowledge, skills, and abilities that directly relate to protecting public health, safety, and welfare.,</a:t>
            </a:r>
            <a:r>
              <a:rPr lang="en-US" sz="1200" b="0" i="0" kern="1200" baseline="0" dirty="0" smtClean="0">
                <a:solidFill>
                  <a:schemeClr val="tx1"/>
                </a:solidFill>
                <a:effectLst/>
                <a:latin typeface="+mn-lt"/>
                <a:ea typeface="+mn-ea"/>
                <a:cs typeface="+mn-cs"/>
              </a:rPr>
              <a:t> and a</a:t>
            </a:r>
            <a:r>
              <a:rPr lang="en-US" sz="1200" b="0" i="0" kern="1200" dirty="0" smtClean="0">
                <a:solidFill>
                  <a:schemeClr val="tx1"/>
                </a:solidFill>
                <a:effectLst/>
                <a:latin typeface="+mn-lt"/>
                <a:ea typeface="+mn-ea"/>
                <a:cs typeface="+mn-cs"/>
              </a:rPr>
              <a:t> candidate</a:t>
            </a:r>
            <a:r>
              <a:rPr lang="en-US" sz="1200" b="0" i="0" kern="1200" baseline="0" dirty="0" smtClean="0">
                <a:solidFill>
                  <a:schemeClr val="tx1"/>
                </a:solidFill>
                <a:effectLst/>
                <a:latin typeface="+mn-lt"/>
                <a:ea typeface="+mn-ea"/>
                <a:cs typeface="+mn-cs"/>
              </a:rPr>
              <a:t> must pass all four sections of the test</a:t>
            </a:r>
            <a:r>
              <a:rPr lang="en-US" sz="1200" b="0" i="0" kern="1200" dirty="0" smtClean="0">
                <a:solidFill>
                  <a:schemeClr val="tx1"/>
                </a:solidFill>
                <a:effectLst/>
                <a:latin typeface="+mn-lt"/>
                <a:ea typeface="+mn-ea"/>
                <a:cs typeface="+mn-cs"/>
              </a:rPr>
              <a:t> to qualify to become licensed.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i="0" kern="1200" baseline="0" dirty="0" smtClean="0">
                <a:solidFill>
                  <a:schemeClr val="tx1"/>
                </a:solidFill>
                <a:effectLst/>
                <a:latin typeface="+mn-lt"/>
                <a:ea typeface="+mn-ea"/>
                <a:cs typeface="+mn-cs"/>
              </a:rPr>
              <a:t>The LARE exam is similar to other professionally licensed occupational exams, such as for architecture and engineering.</a:t>
            </a:r>
            <a:endParaRPr lang="en-US" dirty="0"/>
          </a:p>
        </p:txBody>
      </p:sp>
      <p:sp>
        <p:nvSpPr>
          <p:cNvPr id="4" name="Slide Number Placeholder 3"/>
          <p:cNvSpPr>
            <a:spLocks noGrp="1"/>
          </p:cNvSpPr>
          <p:nvPr>
            <p:ph type="sldNum" sz="quarter" idx="10"/>
          </p:nvPr>
        </p:nvSpPr>
        <p:spPr/>
        <p:txBody>
          <a:bodyPr/>
          <a:lstStyle/>
          <a:p>
            <a:fld id="{CCF8073F-3689-440E-B3B8-28C7F8D60F4D}" type="slidenum">
              <a:rPr lang="en-US" smtClean="0"/>
              <a:pPr/>
              <a:t>8</a:t>
            </a:fld>
            <a:endParaRPr lang="en-US"/>
          </a:p>
        </p:txBody>
      </p:sp>
    </p:spTree>
    <p:extLst>
      <p:ext uri="{BB962C8B-B14F-4D97-AF65-F5344CB8AC3E}">
        <p14:creationId xmlns:p14="http://schemas.microsoft.com/office/powerpoint/2010/main" val="1115333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Skolar Latin" panose="02000603040300000004"/>
                <a:ea typeface="+mn-ea"/>
                <a:cs typeface="+mn-cs"/>
              </a:rPr>
              <a:t>Landscape architects, as stewards of the natural and built environments, routinely apply science, technology, engineering principles, and mathematics (STEM) in the planning and design of sites where millions of people live, work, and play.</a:t>
            </a:r>
          </a:p>
          <a:p>
            <a:pPr marL="0" indent="0">
              <a:buFont typeface="Arial" panose="020B0604020202020204" pitchFamily="34" charset="0"/>
              <a:buNone/>
            </a:pPr>
            <a:endParaRPr lang="en-US" sz="1200" b="0" i="0" u="none" strike="noStrike" kern="1200" baseline="0" dirty="0" smtClean="0">
              <a:solidFill>
                <a:schemeClr val="tx1"/>
              </a:solidFill>
              <a:latin typeface="Skolar Latin" panose="02000603040300000004"/>
              <a:ea typeface="+mn-ea"/>
              <a:cs typeface="+mn-cs"/>
            </a:endParaRPr>
          </a:p>
          <a:p>
            <a:pPr marL="171450" indent="-171450">
              <a:buFont typeface="Arial" panose="020B0604020202020204" pitchFamily="34" charset="0"/>
              <a:buChar char="•"/>
            </a:pPr>
            <a:endParaRPr lang="en-US" sz="1200" b="0" i="0" u="none" strike="noStrike" kern="1200" baseline="0" dirty="0" smtClean="0">
              <a:solidFill>
                <a:schemeClr val="tx1"/>
              </a:solidFill>
              <a:latin typeface="Skolar Latin" panose="02000603040300000004"/>
              <a:ea typeface="+mn-ea"/>
              <a:cs typeface="+mn-cs"/>
            </a:endParaRPr>
          </a:p>
          <a:p>
            <a:pPr marL="171450" indent="-171450">
              <a:buFont typeface="Arial" panose="020B0604020202020204" pitchFamily="34" charset="0"/>
              <a:buChar char="•"/>
            </a:pPr>
            <a:r>
              <a:rPr lang="en-US" sz="1200" b="0" i="0" u="none" strike="noStrike" kern="1200" baseline="0" dirty="0" smtClean="0">
                <a:solidFill>
                  <a:schemeClr val="tx1"/>
                </a:solidFill>
                <a:latin typeface="Skolar Latin" panose="02000603040300000004"/>
                <a:ea typeface="+mn-ea"/>
                <a:cs typeface="+mn-cs"/>
              </a:rPr>
              <a:t>Therefore, landscape architecture is inherently a STEM discipline. </a:t>
            </a:r>
          </a:p>
          <a:p>
            <a:pPr marL="0" indent="0">
              <a:buFont typeface="Arial" panose="020B0604020202020204" pitchFamily="34" charset="0"/>
              <a:buNone/>
            </a:pPr>
            <a:endParaRPr lang="en-US" sz="1200" b="0" i="0" u="none" strike="noStrike" kern="1200" baseline="0" dirty="0" smtClean="0">
              <a:solidFill>
                <a:schemeClr val="tx1"/>
              </a:solidFill>
              <a:latin typeface="Skolar Latin" panose="02000603040300000004"/>
              <a:ea typeface="+mn-ea"/>
              <a:cs typeface="+mn-cs"/>
            </a:endParaRPr>
          </a:p>
          <a:p>
            <a:pPr marL="0" indent="0">
              <a:buFont typeface="Arial" panose="020B0604020202020204" pitchFamily="34" charset="0"/>
              <a:buNone/>
            </a:pPr>
            <a:endParaRPr lang="en-US" sz="1200" i="0" dirty="0" smtClean="0">
              <a:solidFill>
                <a:schemeClr val="tx1"/>
              </a:solidFill>
              <a:latin typeface="Skolar Latin" panose="02000603040300000004"/>
            </a:endParaRPr>
          </a:p>
          <a:p>
            <a:endParaRPr lang="en-US" dirty="0"/>
          </a:p>
        </p:txBody>
      </p:sp>
      <p:sp>
        <p:nvSpPr>
          <p:cNvPr id="4" name="Slide Number Placeholder 3"/>
          <p:cNvSpPr>
            <a:spLocks noGrp="1"/>
          </p:cNvSpPr>
          <p:nvPr>
            <p:ph type="sldNum" sz="quarter" idx="10"/>
          </p:nvPr>
        </p:nvSpPr>
        <p:spPr/>
        <p:txBody>
          <a:bodyPr/>
          <a:lstStyle/>
          <a:p>
            <a:fld id="{CCF8073F-3689-440E-B3B8-28C7F8D60F4D}" type="slidenum">
              <a:rPr lang="en-US" smtClean="0"/>
              <a:pPr/>
              <a:t>9</a:t>
            </a:fld>
            <a:endParaRPr lang="en-US"/>
          </a:p>
        </p:txBody>
      </p:sp>
    </p:spTree>
    <p:extLst>
      <p:ext uri="{BB962C8B-B14F-4D97-AF65-F5344CB8AC3E}">
        <p14:creationId xmlns:p14="http://schemas.microsoft.com/office/powerpoint/2010/main" val="462837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Landscape architecture students must attend an a</a:t>
            </a:r>
            <a:r>
              <a:rPr lang="en-US" sz="1200" kern="1200" dirty="0" smtClean="0">
                <a:solidFill>
                  <a:schemeClr val="tx1"/>
                </a:solidFill>
                <a:effectLst/>
                <a:latin typeface="+mn-lt"/>
                <a:ea typeface="+mn-ea"/>
                <a:cs typeface="+mn-cs"/>
              </a:rPr>
              <a:t>ccredited landscape</a:t>
            </a:r>
            <a:r>
              <a:rPr lang="en-US" sz="1200" kern="1200" baseline="0" dirty="0" smtClean="0">
                <a:solidFill>
                  <a:schemeClr val="tx1"/>
                </a:solidFill>
                <a:effectLst/>
                <a:latin typeface="+mn-lt"/>
                <a:ea typeface="+mn-ea"/>
                <a:cs typeface="+mn-cs"/>
              </a:rPr>
              <a:t> architecture degree program, which is required to have the </a:t>
            </a:r>
            <a:r>
              <a:rPr lang="en-US" sz="1200" kern="1200" dirty="0" smtClean="0">
                <a:solidFill>
                  <a:schemeClr val="tx1"/>
                </a:solidFill>
                <a:effectLst/>
                <a:latin typeface="+mn-lt"/>
                <a:ea typeface="+mn-ea"/>
                <a:cs typeface="+mn-cs"/>
              </a:rPr>
              <a:t>following curricular requirements</a:t>
            </a:r>
            <a:r>
              <a:rPr lang="en-US" sz="1200" kern="1200" baseline="0" dirty="0" smtClean="0">
                <a:solidFill>
                  <a:schemeClr val="tx1"/>
                </a:solidFill>
                <a:effectLst/>
                <a:latin typeface="+mn-lt"/>
                <a:ea typeface="+mn-ea"/>
                <a:cs typeface="+mn-cs"/>
              </a:rPr>
              <a:t> that</a:t>
            </a:r>
            <a:r>
              <a:rPr lang="en-US" sz="1200" kern="1200" dirty="0" smtClean="0">
                <a:solidFill>
                  <a:schemeClr val="tx1"/>
                </a:solidFill>
                <a:effectLst/>
                <a:latin typeface="+mn-lt"/>
                <a:ea typeface="+mn-ea"/>
                <a:cs typeface="+mn-cs"/>
              </a:rPr>
              <a:t> clearly fall into STEM: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plants and ecosystems, natural and cultural systems, including principles of sustainability;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design, planning and management at various scales and applications, including but not limited to pedestrian and vehicular circulation, grading, drainage, and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management;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site design and implementation, including materials, methods, technologies, and application; construction documentation; computer applications and other advanced technology; </a:t>
            </a:r>
          </a:p>
          <a:p>
            <a:pPr marL="628650" lvl="1" indent="-171450">
              <a:buFont typeface="Arial" panose="020B0604020202020204" pitchFamily="34" charset="0"/>
              <a:buChar char="•"/>
            </a:pPr>
            <a:r>
              <a:rPr lang="en-US" sz="1200" strike="noStrike" kern="1200" dirty="0" smtClean="0">
                <a:solidFill>
                  <a:schemeClr val="tx1"/>
                </a:solidFill>
                <a:effectLst/>
                <a:latin typeface="+mn-lt"/>
                <a:ea typeface="+mn-ea"/>
                <a:cs typeface="+mn-cs"/>
              </a:rPr>
              <a:t>and</a:t>
            </a:r>
            <a:r>
              <a:rPr lang="en-US" sz="1200" strike="noStrike" kern="1200" baseline="0" dirty="0" smtClean="0">
                <a:solidFill>
                  <a:schemeClr val="tx1"/>
                </a:solidFill>
                <a:effectLst/>
                <a:latin typeface="+mn-lt"/>
                <a:ea typeface="+mn-ea"/>
                <a:cs typeface="+mn-cs"/>
              </a:rPr>
              <a:t> </a:t>
            </a:r>
            <a:r>
              <a:rPr lang="en-US" sz="1200" strike="noStrike" kern="1200" dirty="0" smtClean="0">
                <a:solidFill>
                  <a:schemeClr val="tx1"/>
                </a:solidFill>
                <a:effectLst/>
                <a:latin typeface="+mn-lt"/>
                <a:ea typeface="+mn-ea"/>
                <a:cs typeface="+mn-cs"/>
              </a:rPr>
              <a:t>quantitative research methods.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Next</a:t>
            </a:r>
            <a:r>
              <a:rPr lang="en-US" sz="1200" b="0" i="0" kern="1200" baseline="0" dirty="0" smtClean="0">
                <a:solidFill>
                  <a:schemeClr val="tx1"/>
                </a:solidFill>
                <a:effectLst/>
                <a:latin typeface="+mn-lt"/>
                <a:ea typeface="+mn-ea"/>
                <a:cs typeface="+mn-cs"/>
              </a:rPr>
              <a:t> we’ll take a quick look at project examples that speak to each of the STEM categories of Science, Technology, Engineering, and Math.</a:t>
            </a:r>
            <a:endParaRPr lang="en-US" b="0" i="0" dirty="0" smtClean="0"/>
          </a:p>
        </p:txBody>
      </p:sp>
      <p:sp>
        <p:nvSpPr>
          <p:cNvPr id="4" name="Slide Number Placeholder 3"/>
          <p:cNvSpPr>
            <a:spLocks noGrp="1"/>
          </p:cNvSpPr>
          <p:nvPr>
            <p:ph type="sldNum" sz="quarter" idx="10"/>
          </p:nvPr>
        </p:nvSpPr>
        <p:spPr/>
        <p:txBody>
          <a:bodyPr/>
          <a:lstStyle/>
          <a:p>
            <a:fld id="{CCF8073F-3689-440E-B3B8-28C7F8D60F4D}" type="slidenum">
              <a:rPr lang="en-US" smtClean="0"/>
              <a:pPr/>
              <a:t>10</a:t>
            </a:fld>
            <a:endParaRPr lang="en-US"/>
          </a:p>
        </p:txBody>
      </p:sp>
    </p:spTree>
    <p:extLst>
      <p:ext uri="{BB962C8B-B14F-4D97-AF65-F5344CB8AC3E}">
        <p14:creationId xmlns:p14="http://schemas.microsoft.com/office/powerpoint/2010/main" val="3591292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60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3/27/2020</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542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53CD0B-BB3D-4396-8039-85FA4CE0BEB8}" type="datetimeFigureOut">
              <a:rPr lang="en-US" smtClean="0"/>
              <a:t>3/27/2020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5F3DA-4384-4DE7-A054-10C24E7E2620}" type="slidenum">
              <a:rPr lang="en-US" smtClean="0"/>
              <a:t>‹#›</a:t>
            </a:fld>
            <a:endParaRPr lang="en-US"/>
          </a:p>
        </p:txBody>
      </p:sp>
    </p:spTree>
    <p:extLst>
      <p:ext uri="{BB962C8B-B14F-4D97-AF65-F5344CB8AC3E}">
        <p14:creationId xmlns:p14="http://schemas.microsoft.com/office/powerpoint/2010/main" val="321283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02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EC744C-D8D6-465A-8E19-2A79461B899B}"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3/27/2020</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61C6F2-5F28-4AA2-ABFE-F1F0BFE68092}"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997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df"/><Relationship Id="rId1" Type="http://schemas.openxmlformats.org/officeDocument/2006/relationships/theme" Target="../theme/theme4.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df"/><Relationship Id="rId1" Type="http://schemas.openxmlformats.org/officeDocument/2006/relationships/theme" Target="../theme/theme6.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Green_White_Full_BG_Blue.ai"/>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0" y="0"/>
            <a:ext cx="12192000" cy="6858000"/>
          </a:xfrm>
          <a:prstGeom prst="rect">
            <a:avLst/>
          </a:prstGeom>
        </p:spPr>
      </p:pic>
      <p:cxnSp>
        <p:nvCxnSpPr>
          <p:cNvPr id="6" name="Straight Connector 5"/>
          <p:cNvCxnSpPr/>
          <p:nvPr userDrawn="1"/>
        </p:nvCxnSpPr>
        <p:spPr>
          <a:xfrm>
            <a:off x="571500" y="5675922"/>
            <a:ext cx="11014075" cy="0"/>
          </a:xfrm>
          <a:prstGeom prst="line">
            <a:avLst/>
          </a:prstGeom>
          <a:ln w="6350" cap="flat" cmpd="sng" algn="ctr">
            <a:solidFill>
              <a:schemeClr val="tx1"/>
            </a:solidFill>
            <a:prstDash val="solid"/>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512528"/>
        </a:solidFill>
        <a:effectLst/>
      </p:bgPr>
    </p:bg>
    <p:spTree>
      <p:nvGrpSpPr>
        <p:cNvPr id="1" name=""/>
        <p:cNvGrpSpPr/>
        <p:nvPr/>
      </p:nvGrpSpPr>
      <p:grpSpPr>
        <a:xfrm>
          <a:off x="0" y="0"/>
          <a:ext cx="0" cy="0"/>
          <a:chOff x="0" y="0"/>
          <a:chExt cx="0" cy="0"/>
        </a:xfrm>
      </p:grpSpPr>
      <p:pic>
        <p:nvPicPr>
          <p:cNvPr id="3" name="Picture 2" descr="Green_White_Full_BG_Blue.ai"/>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0" y="0"/>
            <a:ext cx="12192000" cy="6858000"/>
          </a:xfrm>
          <a:prstGeom prst="rect">
            <a:avLst/>
          </a:prstGeom>
        </p:spPr>
      </p:pic>
      <p:cxnSp>
        <p:nvCxnSpPr>
          <p:cNvPr id="10" name="Straight Connector 9"/>
          <p:cNvCxnSpPr/>
          <p:nvPr userDrawn="1"/>
        </p:nvCxnSpPr>
        <p:spPr>
          <a:xfrm>
            <a:off x="571500" y="5675922"/>
            <a:ext cx="11014075" cy="0"/>
          </a:xfrm>
          <a:prstGeom prst="line">
            <a:avLst/>
          </a:prstGeom>
          <a:ln w="6350" cap="flat" cmpd="sng" algn="ctr">
            <a:solidFill>
              <a:schemeClr val="bg1"/>
            </a:solidFill>
            <a:prstDash val="solid"/>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C2D37"/>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71500" y="5675922"/>
            <a:ext cx="11014075" cy="0"/>
          </a:xfrm>
          <a:prstGeom prst="line">
            <a:avLst/>
          </a:prstGeom>
          <a:ln w="6350" cap="flat" cmpd="sng" algn="ctr">
            <a:solidFill>
              <a:schemeClr val="bg1"/>
            </a:solidFill>
            <a:prstDash val="solid"/>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7423139"/>
      </p:ext>
    </p:extLst>
  </p:cSld>
  <p:clrMap bg1="lt1" tx1="dk1" bg2="lt2" tx2="dk2" accent1="accent1" accent2="accent2" accent3="accent3" accent4="accent4" accent5="accent5" accent6="accent6" hlink="hlink" folHlink="folHlink"/>
  <p:sldLayoutIdLst>
    <p:sldLayoutId id="2147483655" r:id="rId1"/>
    <p:sldLayoutId id="2147483688" r:id="rId2"/>
    <p:sldLayoutId id="2147483689"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Green_White_Full_BG_Blue.ai"/>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0" y="0"/>
            <a:ext cx="12192000" cy="6858000"/>
          </a:xfrm>
          <a:prstGeom prst="rect">
            <a:avLst/>
          </a:prstGeom>
        </p:spPr>
      </p:pic>
      <p:cxnSp>
        <p:nvCxnSpPr>
          <p:cNvPr id="6" name="Straight Connector 5"/>
          <p:cNvCxnSpPr/>
          <p:nvPr userDrawn="1"/>
        </p:nvCxnSpPr>
        <p:spPr>
          <a:xfrm>
            <a:off x="571500" y="5675922"/>
            <a:ext cx="11014075" cy="0"/>
          </a:xfrm>
          <a:prstGeom prst="line">
            <a:avLst/>
          </a:prstGeom>
          <a:ln w="6350" cap="flat" cmpd="sng" algn="ctr">
            <a:solidFill>
              <a:schemeClr val="tx1"/>
            </a:solidFill>
            <a:prstDash val="solid"/>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7397799"/>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6" name="Straight Connector 5"/>
          <p:cNvCxnSpPr/>
          <p:nvPr userDrawn="1"/>
        </p:nvCxnSpPr>
        <p:spPr>
          <a:xfrm>
            <a:off x="571500" y="5675922"/>
            <a:ext cx="11014075" cy="0"/>
          </a:xfrm>
          <a:prstGeom prst="line">
            <a:avLst/>
          </a:prstGeom>
          <a:ln w="6350" cap="flat" cmpd="sng" algn="ctr">
            <a:solidFill>
              <a:schemeClr val="tx1"/>
            </a:solidFill>
            <a:prstDash val="solid"/>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311667"/>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Green_White_Full_BG_Blue.ai"/>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0" y="0"/>
            <a:ext cx="12192000" cy="6858000"/>
          </a:xfrm>
          <a:prstGeom prst="rect">
            <a:avLst/>
          </a:prstGeom>
        </p:spPr>
      </p:pic>
      <p:cxnSp>
        <p:nvCxnSpPr>
          <p:cNvPr id="6" name="Straight Connector 5"/>
          <p:cNvCxnSpPr/>
          <p:nvPr userDrawn="1"/>
        </p:nvCxnSpPr>
        <p:spPr>
          <a:xfrm>
            <a:off x="571500" y="5675922"/>
            <a:ext cx="11014075" cy="0"/>
          </a:xfrm>
          <a:prstGeom prst="line">
            <a:avLst/>
          </a:prstGeom>
          <a:ln w="6350" cap="flat" cmpd="sng" algn="ctr">
            <a:solidFill>
              <a:schemeClr val="tx1"/>
            </a:solidFill>
            <a:prstDash val="solid"/>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6290699"/>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C2D37"/>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8" name="Straight Connector 7"/>
          <p:cNvCxnSpPr/>
          <p:nvPr userDrawn="1"/>
        </p:nvCxnSpPr>
        <p:spPr>
          <a:xfrm>
            <a:off x="571500" y="5675922"/>
            <a:ext cx="11014075" cy="0"/>
          </a:xfrm>
          <a:prstGeom prst="line">
            <a:avLst/>
          </a:prstGeom>
          <a:ln w="6350" cap="flat" cmpd="sng" algn="ctr">
            <a:solidFill>
              <a:schemeClr val="bg1"/>
            </a:solidFill>
            <a:prstDash val="solid"/>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6699720"/>
      </p:ext>
    </p:extLst>
  </p:cSld>
  <p:clrMap bg1="lt1" tx1="dk1" bg2="lt2" tx2="dk2" accent1="accent1" accent2="accent2" accent3="accent3" accent4="accent4" accent5="accent5" accent6="accent6" hlink="hlink" folHlink="folHlink"/>
  <p:sldLayoutIdLst>
    <p:sldLayoutId id="2147483685" r:id="rId1"/>
    <p:sldLayoutId id="2147483687"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s://www.asla.org/2016awards/172896.html" TargetMode="Externa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asla.org/awards/2008/08winners/441.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www.asla.org/2018awards/453745-From_Pixels_To_Stewardship.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asla.org/2017awards/320768.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asla.org/2017awards/324291.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www.asla.org/2017awards/324291.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www.asla.org/2017awards/320768.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7092" b="6275"/>
          <a:stretch/>
        </p:blipFill>
        <p:spPr>
          <a:xfrm>
            <a:off x="0" y="0"/>
            <a:ext cx="12192000" cy="5755341"/>
          </a:xfrm>
          <a:prstGeom prst="rect">
            <a:avLst/>
          </a:prstGeom>
          <a:ln>
            <a:solidFill>
              <a:schemeClr val="tx1"/>
            </a:solidFill>
          </a:ln>
        </p:spPr>
      </p:pic>
    </p:spTree>
    <p:extLst>
      <p:ext uri="{BB962C8B-B14F-4D97-AF65-F5344CB8AC3E}">
        <p14:creationId xmlns:p14="http://schemas.microsoft.com/office/powerpoint/2010/main" val="298041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30164" y="5710341"/>
            <a:ext cx="11615531" cy="1077218"/>
          </a:xfrm>
          <a:prstGeom prst="rect">
            <a:avLst/>
          </a:prstGeom>
          <a:noFill/>
        </p:spPr>
        <p:txBody>
          <a:bodyPr wrap="square" rtlCol="0">
            <a:spAutoFit/>
          </a:bodyPr>
          <a:lstStyle/>
          <a:p>
            <a:r>
              <a:rPr lang="en-US" sz="3200" dirty="0" smtClean="0">
                <a:solidFill>
                  <a:srgbClr val="FFA315"/>
                </a:solidFill>
                <a:latin typeface="Yu Gothic UI Semilight" panose="020B0400000000000000" pitchFamily="34" charset="-128"/>
                <a:ea typeface="Yu Gothic UI Semilight" panose="020B0400000000000000" pitchFamily="34" charset="-128"/>
              </a:rPr>
              <a:t>Landscape Architecture Professional Projects </a:t>
            </a:r>
          </a:p>
          <a:p>
            <a:r>
              <a:rPr lang="en-US" sz="3200" dirty="0" smtClean="0">
                <a:solidFill>
                  <a:srgbClr val="FFA315"/>
                </a:solidFill>
                <a:latin typeface="Yu Gothic UI Semilight" panose="020B0400000000000000" pitchFamily="34" charset="-128"/>
                <a:ea typeface="Yu Gothic UI Semilight" panose="020B0400000000000000" pitchFamily="34" charset="-128"/>
              </a:rPr>
              <a:t>and STEM Criteria</a:t>
            </a:r>
            <a:endParaRPr lang="en-US" sz="3200" dirty="0">
              <a:solidFill>
                <a:srgbClr val="FFA315"/>
              </a:solidFill>
              <a:latin typeface="Yu Gothic UI Semilight" panose="020B0400000000000000" pitchFamily="34" charset="-128"/>
              <a:ea typeface="Yu Gothic UI Semilight" panose="020B0400000000000000" pitchFamily="34" charset="-128"/>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18" t="25185" r="44564" b="10925"/>
          <a:stretch/>
        </p:blipFill>
        <p:spPr>
          <a:xfrm>
            <a:off x="6009769" y="0"/>
            <a:ext cx="6184984" cy="5697641"/>
          </a:xfrm>
          <a:prstGeom prst="rect">
            <a:avLst/>
          </a:prstGeom>
          <a:ln>
            <a:solidFill>
              <a:schemeClr val="tx1"/>
            </a:solidFill>
          </a:ln>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434" t="2998" r="27108" b="12207"/>
          <a:stretch/>
        </p:blipFill>
        <p:spPr>
          <a:xfrm>
            <a:off x="0" y="0"/>
            <a:ext cx="6009769" cy="5694299"/>
          </a:xfrm>
          <a:prstGeom prst="rect">
            <a:avLst/>
          </a:prstGeom>
          <a:ln>
            <a:solidFill>
              <a:schemeClr val="tx1"/>
            </a:solidFill>
          </a:ln>
        </p:spPr>
      </p:pic>
      <p:sp>
        <p:nvSpPr>
          <p:cNvPr id="9" name="TextBox 8"/>
          <p:cNvSpPr txBox="1"/>
          <p:nvPr/>
        </p:nvSpPr>
        <p:spPr>
          <a:xfrm>
            <a:off x="-1" y="5047968"/>
            <a:ext cx="4171951" cy="507831"/>
          </a:xfrm>
          <a:prstGeom prst="rect">
            <a:avLst/>
          </a:prstGeom>
          <a:noFill/>
        </p:spPr>
        <p:txBody>
          <a:bodyPr wrap="square" rtlCol="0">
            <a:spAutoFit/>
          </a:bodyPr>
          <a:lstStyle/>
          <a:p>
            <a:r>
              <a:rPr lang="en-US" sz="900" i="1" dirty="0" smtClean="0">
                <a:solidFill>
                  <a:schemeClr val="bg1"/>
                </a:solidFill>
                <a:latin typeface="Yu Gothic" panose="020B0400000000000000" pitchFamily="34" charset="-128"/>
                <a:ea typeface="Yu Gothic" panose="020B0400000000000000" pitchFamily="34" charset="-128"/>
                <a:hlinkClick r:id="rId5"/>
              </a:rPr>
              <a:t>ASLA 2016 </a:t>
            </a:r>
            <a:r>
              <a:rPr lang="en-US" sz="900" i="1" dirty="0">
                <a:solidFill>
                  <a:schemeClr val="bg1"/>
                </a:solidFill>
                <a:latin typeface="Yu Gothic" panose="020B0400000000000000" pitchFamily="34" charset="-128"/>
                <a:ea typeface="Yu Gothic" panose="020B0400000000000000" pitchFamily="34" charset="-128"/>
                <a:hlinkClick r:id="rId5"/>
              </a:rPr>
              <a:t>ASLA Honor Award, </a:t>
            </a:r>
            <a:r>
              <a:rPr lang="en-US" sz="900" i="1" dirty="0" smtClean="0">
                <a:solidFill>
                  <a:schemeClr val="bg1"/>
                </a:solidFill>
                <a:latin typeface="Yu Gothic" panose="020B0400000000000000" pitchFamily="34" charset="-128"/>
                <a:ea typeface="Yu Gothic" panose="020B0400000000000000" pitchFamily="34" charset="-128"/>
                <a:hlinkClick r:id="rId5"/>
              </a:rPr>
              <a:t>Analysis &amp; </a:t>
            </a:r>
            <a:r>
              <a:rPr lang="en-US" sz="900" i="1" dirty="0" smtClean="0">
                <a:solidFill>
                  <a:schemeClr val="bg1"/>
                </a:solidFill>
                <a:latin typeface="Yu Gothic" panose="020B0400000000000000" pitchFamily="34" charset="-128"/>
                <a:ea typeface="Yu Gothic" panose="020B0400000000000000" pitchFamily="34" charset="-128"/>
                <a:hlinkClick r:id="rId5"/>
              </a:rPr>
              <a:t>Planning. Baton </a:t>
            </a:r>
            <a:r>
              <a:rPr lang="en-US" sz="900" i="1" dirty="0">
                <a:solidFill>
                  <a:schemeClr val="bg1"/>
                </a:solidFill>
                <a:latin typeface="Yu Gothic" panose="020B0400000000000000" pitchFamily="34" charset="-128"/>
                <a:ea typeface="Yu Gothic" panose="020B0400000000000000" pitchFamily="34" charset="-128"/>
                <a:hlinkClick r:id="rId5"/>
              </a:rPr>
              <a:t>Rouge </a:t>
            </a:r>
            <a:r>
              <a:rPr lang="en-US" sz="900" i="1" dirty="0" smtClean="0">
                <a:solidFill>
                  <a:schemeClr val="bg1"/>
                </a:solidFill>
                <a:latin typeface="Yu Gothic" panose="020B0400000000000000" pitchFamily="34" charset="-128"/>
                <a:ea typeface="Yu Gothic" panose="020B0400000000000000" pitchFamily="34" charset="-128"/>
                <a:hlinkClick r:id="rId5"/>
              </a:rPr>
              <a:t>Lakes</a:t>
            </a:r>
          </a:p>
          <a:p>
            <a:r>
              <a:rPr lang="en-US" sz="900" i="1" dirty="0" smtClean="0">
                <a:solidFill>
                  <a:schemeClr val="bg1"/>
                </a:solidFill>
                <a:latin typeface="Yu Gothic" panose="020B0400000000000000" pitchFamily="34" charset="-128"/>
                <a:ea typeface="Yu Gothic" panose="020B0400000000000000" pitchFamily="34" charset="-128"/>
                <a:hlinkClick r:id="rId5"/>
              </a:rPr>
              <a:t>Baton Rouge, LA. </a:t>
            </a:r>
            <a:r>
              <a:rPr lang="en-US" sz="900" i="1" dirty="0" smtClean="0">
                <a:solidFill>
                  <a:schemeClr val="bg1"/>
                </a:solidFill>
                <a:latin typeface="Yu Gothic" panose="020B0400000000000000" pitchFamily="34" charset="-128"/>
                <a:ea typeface="Yu Gothic" panose="020B0400000000000000" pitchFamily="34" charset="-128"/>
                <a:hlinkClick r:id="rId5"/>
              </a:rPr>
              <a:t>Image by SWA </a:t>
            </a:r>
            <a:r>
              <a:rPr lang="en-US" sz="900" i="1" dirty="0">
                <a:solidFill>
                  <a:schemeClr val="bg1"/>
                </a:solidFill>
                <a:latin typeface="Yu Gothic" panose="020B0400000000000000" pitchFamily="34" charset="-128"/>
                <a:ea typeface="Yu Gothic" panose="020B0400000000000000" pitchFamily="34" charset="-128"/>
                <a:hlinkClick r:id="rId5"/>
              </a:rPr>
              <a:t>Group in Association with CARBO Landscape </a:t>
            </a:r>
            <a:r>
              <a:rPr lang="en-US" sz="900" i="1" dirty="0" smtClean="0">
                <a:solidFill>
                  <a:schemeClr val="bg1"/>
                </a:solidFill>
                <a:latin typeface="Yu Gothic" panose="020B0400000000000000" pitchFamily="34" charset="-128"/>
                <a:ea typeface="Yu Gothic" panose="020B0400000000000000" pitchFamily="34" charset="-128"/>
                <a:hlinkClick r:id="rId5"/>
              </a:rPr>
              <a:t>Architecture</a:t>
            </a:r>
            <a:endParaRPr lang="en-US" sz="900" i="1" dirty="0">
              <a:solidFill>
                <a:schemeClr val="bg1"/>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89633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0165" y="1900875"/>
            <a:ext cx="4477312" cy="2677656"/>
          </a:xfrm>
          <a:prstGeom prst="rect">
            <a:avLst/>
          </a:prstGeom>
        </p:spPr>
        <p:txBody>
          <a:bodyPr wrap="square">
            <a:spAutoFit/>
          </a:bodyPr>
          <a:lstStyle/>
          <a:p>
            <a:pPr marL="342900" indent="-342900">
              <a:buFont typeface="Wingdings" panose="05000000000000000000" pitchFamily="2" charset="2"/>
              <a:buChar char="§"/>
            </a:pPr>
            <a:r>
              <a:rPr lang="en-US" sz="2400" dirty="0" smtClean="0">
                <a:solidFill>
                  <a:schemeClr val="bg1"/>
                </a:solidFill>
                <a:latin typeface="Skolar Latin"/>
              </a:rPr>
              <a:t>Ecology</a:t>
            </a:r>
          </a:p>
          <a:p>
            <a:pPr marL="342900" indent="-342900">
              <a:buFont typeface="Wingdings" panose="05000000000000000000" pitchFamily="2" charset="2"/>
              <a:buChar char="§"/>
            </a:pPr>
            <a:endParaRPr lang="en-US" sz="2400" dirty="0">
              <a:solidFill>
                <a:schemeClr val="bg1"/>
              </a:solidFill>
              <a:latin typeface="Skolar Latin"/>
            </a:endParaRPr>
          </a:p>
          <a:p>
            <a:pPr marL="342900" indent="-342900">
              <a:buFont typeface="Wingdings" panose="05000000000000000000" pitchFamily="2" charset="2"/>
              <a:buChar char="§"/>
            </a:pPr>
            <a:r>
              <a:rPr lang="en-US" sz="2400" dirty="0" smtClean="0">
                <a:solidFill>
                  <a:schemeClr val="bg1"/>
                </a:solidFill>
                <a:latin typeface="Skolar Latin"/>
              </a:rPr>
              <a:t>Environmental Sciences</a:t>
            </a:r>
          </a:p>
          <a:p>
            <a:pPr marL="342900" indent="-342900">
              <a:buFont typeface="Wingdings" panose="05000000000000000000" pitchFamily="2" charset="2"/>
              <a:buChar char="§"/>
            </a:pPr>
            <a:endParaRPr lang="en-US" sz="2400" dirty="0" smtClean="0">
              <a:solidFill>
                <a:schemeClr val="bg1"/>
              </a:solidFill>
              <a:latin typeface="Skolar Latin"/>
            </a:endParaRPr>
          </a:p>
          <a:p>
            <a:pPr marL="342900" indent="-342900">
              <a:buFont typeface="Wingdings" panose="05000000000000000000" pitchFamily="2" charset="2"/>
              <a:buChar char="§"/>
            </a:pPr>
            <a:r>
              <a:rPr lang="en-US" sz="2400" dirty="0" smtClean="0">
                <a:solidFill>
                  <a:schemeClr val="bg1"/>
                </a:solidFill>
                <a:latin typeface="Skolar Latin"/>
              </a:rPr>
              <a:t>Physical Sciences</a:t>
            </a:r>
          </a:p>
          <a:p>
            <a:endParaRPr lang="en-US" sz="2400" dirty="0" smtClean="0">
              <a:solidFill>
                <a:schemeClr val="bg1"/>
              </a:solidFill>
              <a:latin typeface="Skolar Latin"/>
            </a:endParaRPr>
          </a:p>
          <a:p>
            <a:pPr marL="342900" indent="-342900">
              <a:buFont typeface="Wingdings" panose="05000000000000000000" pitchFamily="2" charset="2"/>
              <a:buChar char="§"/>
            </a:pPr>
            <a:r>
              <a:rPr lang="en-US" sz="2400" dirty="0" smtClean="0">
                <a:solidFill>
                  <a:schemeClr val="bg1"/>
                </a:solidFill>
                <a:latin typeface="Skolar Latin"/>
              </a:rPr>
              <a:t>Social and Cultural Sciences</a:t>
            </a:r>
            <a:endParaRPr lang="en-US" sz="2400" dirty="0">
              <a:solidFill>
                <a:schemeClr val="bg1"/>
              </a:solidFill>
              <a:latin typeface="Skolar Latin"/>
            </a:endParaRPr>
          </a:p>
        </p:txBody>
      </p:sp>
      <p:sp>
        <p:nvSpPr>
          <p:cNvPr id="6" name="Rectangle 5"/>
          <p:cNvSpPr/>
          <p:nvPr/>
        </p:nvSpPr>
        <p:spPr>
          <a:xfrm>
            <a:off x="516729" y="996318"/>
            <a:ext cx="2828018" cy="523220"/>
          </a:xfrm>
          <a:prstGeom prst="rect">
            <a:avLst/>
          </a:prstGeom>
        </p:spPr>
        <p:txBody>
          <a:bodyPr wrap="none">
            <a:spAutoFit/>
          </a:bodyPr>
          <a:lstStyle/>
          <a:p>
            <a:r>
              <a:rPr lang="en-US" sz="2800" b="1" dirty="0" smtClean="0">
                <a:solidFill>
                  <a:srgbClr val="FFA315"/>
                </a:solidFill>
                <a:latin typeface="Skolar Latin"/>
              </a:rPr>
              <a:t>Millennium Park</a:t>
            </a:r>
            <a:endParaRPr lang="en-US" sz="2800" dirty="0" smtClean="0">
              <a:solidFill>
                <a:schemeClr val="bg1"/>
              </a:solidFill>
              <a:latin typeface="Skolar Latin"/>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658"/>
          <a:stretch/>
        </p:blipFill>
        <p:spPr>
          <a:xfrm>
            <a:off x="4596603" y="0"/>
            <a:ext cx="7595397" cy="5578211"/>
          </a:xfrm>
          <a:prstGeom prst="rect">
            <a:avLst/>
          </a:prstGeom>
          <a:ln>
            <a:solidFill>
              <a:schemeClr val="tx1"/>
            </a:solidFill>
          </a:ln>
        </p:spPr>
      </p:pic>
      <p:sp>
        <p:nvSpPr>
          <p:cNvPr id="9" name="Rectangle 8"/>
          <p:cNvSpPr/>
          <p:nvPr/>
        </p:nvSpPr>
        <p:spPr>
          <a:xfrm>
            <a:off x="4682886" y="4884596"/>
            <a:ext cx="4753214" cy="369332"/>
          </a:xfrm>
          <a:prstGeom prst="rect">
            <a:avLst/>
          </a:prstGeom>
        </p:spPr>
        <p:txBody>
          <a:bodyPr wrap="square">
            <a:spAutoFit/>
          </a:bodyPr>
          <a:lstStyle/>
          <a:p>
            <a:r>
              <a:rPr lang="en-US" sz="900" i="1" dirty="0" smtClean="0">
                <a:solidFill>
                  <a:schemeClr val="bg1"/>
                </a:solidFill>
                <a:latin typeface="Yu Gothic" panose="020B0400000000000000" pitchFamily="34" charset="-128"/>
                <a:ea typeface="Yu Gothic" panose="020B0400000000000000" pitchFamily="34" charset="-128"/>
                <a:cs typeface="Arial" panose="020B0604020202020204" pitchFamily="34" charset="0"/>
                <a:hlinkClick r:id="rId4"/>
              </a:rPr>
              <a:t>ASLA 2008 Professional </a:t>
            </a:r>
            <a:r>
              <a:rPr lang="en-US" sz="900" i="1" dirty="0" smtClean="0">
                <a:solidFill>
                  <a:schemeClr val="bg1"/>
                </a:solidFill>
                <a:latin typeface="Yu Gothic" panose="020B0400000000000000" pitchFamily="34" charset="-128"/>
                <a:ea typeface="Yu Gothic" panose="020B0400000000000000" pitchFamily="34" charset="-128"/>
                <a:cs typeface="Arial" panose="020B0604020202020204" pitchFamily="34" charset="0"/>
                <a:hlinkClick r:id="rId4"/>
              </a:rPr>
              <a:t>Award of </a:t>
            </a:r>
            <a:r>
              <a:rPr lang="en-US" sz="900" i="1" dirty="0" smtClean="0">
                <a:solidFill>
                  <a:schemeClr val="bg1"/>
                </a:solidFill>
                <a:latin typeface="Yu Gothic" panose="020B0400000000000000" pitchFamily="34" charset="-128"/>
                <a:ea typeface="Yu Gothic" panose="020B0400000000000000" pitchFamily="34" charset="-128"/>
                <a:cs typeface="Arial" panose="020B0604020202020204" pitchFamily="34" charset="0"/>
                <a:hlinkClick r:id="rId4"/>
              </a:rPr>
              <a:t>Excellence. The </a:t>
            </a:r>
            <a:r>
              <a:rPr lang="en-US" sz="900" i="1" dirty="0">
                <a:solidFill>
                  <a:schemeClr val="bg1"/>
                </a:solidFill>
                <a:latin typeface="Yu Gothic" panose="020B0400000000000000" pitchFamily="34" charset="-128"/>
                <a:ea typeface="Yu Gothic" panose="020B0400000000000000" pitchFamily="34" charset="-128"/>
                <a:cs typeface="Arial" panose="020B0604020202020204" pitchFamily="34" charset="0"/>
                <a:hlinkClick r:id="rId4"/>
              </a:rPr>
              <a:t>Lurie Garden, Millennium </a:t>
            </a:r>
            <a:r>
              <a:rPr lang="en-US" sz="900" i="1" dirty="0" smtClean="0">
                <a:solidFill>
                  <a:schemeClr val="bg1"/>
                </a:solidFill>
                <a:latin typeface="Yu Gothic" panose="020B0400000000000000" pitchFamily="34" charset="-128"/>
                <a:ea typeface="Yu Gothic" panose="020B0400000000000000" pitchFamily="34" charset="-128"/>
                <a:cs typeface="Arial" panose="020B0604020202020204" pitchFamily="34" charset="0"/>
                <a:hlinkClick r:id="rId4"/>
              </a:rPr>
              <a:t>Park, </a:t>
            </a:r>
            <a:endParaRPr lang="en-US" sz="900" i="1" dirty="0" smtClean="0">
              <a:solidFill>
                <a:schemeClr val="bg1"/>
              </a:solidFill>
              <a:latin typeface="Yu Gothic" panose="020B0400000000000000" pitchFamily="34" charset="-128"/>
              <a:ea typeface="Yu Gothic" panose="020B0400000000000000" pitchFamily="34" charset="-128"/>
              <a:cs typeface="Arial" panose="020B0604020202020204" pitchFamily="34" charset="0"/>
              <a:hlinkClick r:id="rId4"/>
            </a:endParaRPr>
          </a:p>
          <a:p>
            <a:r>
              <a:rPr lang="en-US" sz="900" i="1" dirty="0" smtClean="0">
                <a:solidFill>
                  <a:schemeClr val="bg1"/>
                </a:solidFill>
                <a:latin typeface="Yu Gothic" panose="020B0400000000000000" pitchFamily="34" charset="-128"/>
                <a:ea typeface="Yu Gothic" panose="020B0400000000000000" pitchFamily="34" charset="-128"/>
                <a:cs typeface="Arial" panose="020B0604020202020204" pitchFamily="34" charset="0"/>
                <a:hlinkClick r:id="rId4"/>
              </a:rPr>
              <a:t>Chicago</a:t>
            </a:r>
            <a:r>
              <a:rPr lang="en-US" sz="900" i="1" dirty="0">
                <a:solidFill>
                  <a:schemeClr val="bg1"/>
                </a:solidFill>
                <a:latin typeface="Yu Gothic" panose="020B0400000000000000" pitchFamily="34" charset="-128"/>
                <a:ea typeface="Yu Gothic" panose="020B0400000000000000" pitchFamily="34" charset="-128"/>
                <a:cs typeface="Arial" panose="020B0604020202020204" pitchFamily="34" charset="0"/>
                <a:hlinkClick r:id="rId4"/>
              </a:rPr>
              <a:t>, </a:t>
            </a:r>
            <a:r>
              <a:rPr lang="en-US" sz="900" i="1" dirty="0" smtClean="0">
                <a:solidFill>
                  <a:schemeClr val="bg1"/>
                </a:solidFill>
                <a:latin typeface="Yu Gothic" panose="020B0400000000000000" pitchFamily="34" charset="-128"/>
                <a:ea typeface="Yu Gothic" panose="020B0400000000000000" pitchFamily="34" charset="-128"/>
                <a:cs typeface="Arial" panose="020B0604020202020204" pitchFamily="34" charset="0"/>
                <a:hlinkClick r:id="rId4"/>
              </a:rPr>
              <a:t>Illinois. </a:t>
            </a:r>
            <a:r>
              <a:rPr lang="en-US" sz="900" i="1" dirty="0" smtClean="0">
                <a:solidFill>
                  <a:schemeClr val="bg1"/>
                </a:solidFill>
                <a:latin typeface="Yu Gothic" panose="020B0400000000000000" pitchFamily="34" charset="-128"/>
                <a:ea typeface="Yu Gothic" panose="020B0400000000000000" pitchFamily="34" charset="-128"/>
                <a:cs typeface="Arial" panose="020B0604020202020204" pitchFamily="34" charset="0"/>
                <a:hlinkClick r:id="rId4"/>
              </a:rPr>
              <a:t>Photo by </a:t>
            </a:r>
            <a:r>
              <a:rPr lang="en-US" sz="900" i="1" dirty="0" smtClean="0">
                <a:solidFill>
                  <a:schemeClr val="bg1"/>
                </a:solidFill>
                <a:latin typeface="Yu Gothic" panose="020B0400000000000000" pitchFamily="34" charset="-128"/>
                <a:ea typeface="Yu Gothic" panose="020B0400000000000000" pitchFamily="34" charset="-128"/>
                <a:hlinkClick r:id="rId4"/>
              </a:rPr>
              <a:t>Mark </a:t>
            </a:r>
            <a:r>
              <a:rPr lang="en-US" sz="900" i="1" dirty="0" err="1" smtClean="0">
                <a:solidFill>
                  <a:schemeClr val="bg1"/>
                </a:solidFill>
                <a:latin typeface="Yu Gothic" panose="020B0400000000000000" pitchFamily="34" charset="-128"/>
                <a:ea typeface="Yu Gothic" panose="020B0400000000000000" pitchFamily="34" charset="-128"/>
                <a:hlinkClick r:id="rId4"/>
              </a:rPr>
              <a:t>Tomaras</a:t>
            </a:r>
            <a:r>
              <a:rPr lang="en-US" sz="900" i="1" dirty="0" smtClean="0">
                <a:solidFill>
                  <a:schemeClr val="bg1"/>
                </a:solidFill>
                <a:latin typeface="Yu Gothic" panose="020B0400000000000000" pitchFamily="34" charset="-128"/>
                <a:ea typeface="Yu Gothic" panose="020B0400000000000000" pitchFamily="34" charset="-128"/>
                <a:hlinkClick r:id="rId4"/>
              </a:rPr>
              <a:t>.</a:t>
            </a:r>
            <a:endParaRPr lang="en-US" sz="900" i="1" dirty="0">
              <a:solidFill>
                <a:schemeClr val="bg1"/>
              </a:solidFill>
              <a:latin typeface="Yu Gothic" panose="020B0400000000000000" pitchFamily="34" charset="-128"/>
              <a:ea typeface="Yu Gothic" panose="020B0400000000000000" pitchFamily="34" charset="-128"/>
              <a:cs typeface="Arial" panose="020B0604020202020204" pitchFamily="34" charset="0"/>
            </a:endParaRPr>
          </a:p>
        </p:txBody>
      </p:sp>
      <p:sp>
        <p:nvSpPr>
          <p:cNvPr id="7" name="TextBox 6"/>
          <p:cNvSpPr txBox="1"/>
          <p:nvPr/>
        </p:nvSpPr>
        <p:spPr>
          <a:xfrm>
            <a:off x="516729" y="5957480"/>
            <a:ext cx="3310848" cy="646331"/>
          </a:xfrm>
          <a:prstGeom prst="rect">
            <a:avLst/>
          </a:prstGeom>
          <a:noFill/>
        </p:spPr>
        <p:txBody>
          <a:bodyPr wrap="square" rtlCol="0">
            <a:spAutoFit/>
          </a:bodyPr>
          <a:lstStyle/>
          <a:p>
            <a:r>
              <a:rPr lang="en-US" sz="3600" b="1" dirty="0" smtClean="0">
                <a:solidFill>
                  <a:srgbClr val="FFA315"/>
                </a:solidFill>
                <a:latin typeface="Yu Gothic Light" panose="020B0300000000000000" pitchFamily="34" charset="-128"/>
                <a:ea typeface="Yu Gothic Light" panose="020B0300000000000000" pitchFamily="34" charset="-128"/>
              </a:rPr>
              <a:t>Science</a:t>
            </a:r>
            <a:endParaRPr lang="en-US" sz="3600" b="1" dirty="0">
              <a:solidFill>
                <a:srgbClr val="FFA315"/>
              </a:solidFill>
              <a:latin typeface="Yu Gothic Light" panose="020B0300000000000000" pitchFamily="34" charset="-128"/>
              <a:ea typeface="Yu Gothic Light" panose="020B0300000000000000" pitchFamily="34" charset="-128"/>
            </a:endParaRPr>
          </a:p>
        </p:txBody>
      </p:sp>
    </p:spTree>
    <p:extLst>
      <p:ext uri="{BB962C8B-B14F-4D97-AF65-F5344CB8AC3E}">
        <p14:creationId xmlns:p14="http://schemas.microsoft.com/office/powerpoint/2010/main" val="39498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6729" y="5957480"/>
            <a:ext cx="3310848" cy="646331"/>
          </a:xfrm>
          <a:prstGeom prst="rect">
            <a:avLst/>
          </a:prstGeom>
          <a:noFill/>
        </p:spPr>
        <p:txBody>
          <a:bodyPr wrap="square" rtlCol="0">
            <a:spAutoFit/>
          </a:bodyPr>
          <a:lstStyle/>
          <a:p>
            <a:r>
              <a:rPr lang="en-US" sz="3600" b="1" dirty="0" smtClean="0">
                <a:solidFill>
                  <a:srgbClr val="FFA315"/>
                </a:solidFill>
                <a:latin typeface="Yu Gothic Light" panose="020B0300000000000000" pitchFamily="34" charset="-128"/>
                <a:ea typeface="Yu Gothic Light" panose="020B0300000000000000" pitchFamily="34" charset="-128"/>
              </a:rPr>
              <a:t>Technology</a:t>
            </a:r>
            <a:endParaRPr lang="en-US" sz="3600" b="1" dirty="0">
              <a:solidFill>
                <a:srgbClr val="FFA315"/>
              </a:solidFill>
              <a:latin typeface="Yu Gothic Light" panose="020B0300000000000000" pitchFamily="34" charset="-128"/>
              <a:ea typeface="Yu Gothic Light" panose="020B0300000000000000" pitchFamily="34" charset="-128"/>
            </a:endParaRPr>
          </a:p>
        </p:txBody>
      </p:sp>
      <p:sp>
        <p:nvSpPr>
          <p:cNvPr id="5" name="Rectangle 4"/>
          <p:cNvSpPr/>
          <p:nvPr/>
        </p:nvSpPr>
        <p:spPr>
          <a:xfrm>
            <a:off x="557557" y="1553404"/>
            <a:ext cx="3962443" cy="4154984"/>
          </a:xfrm>
          <a:prstGeom prst="rect">
            <a:avLst/>
          </a:prstGeom>
        </p:spPr>
        <p:txBody>
          <a:bodyPr wrap="square">
            <a:spAutoFit/>
          </a:bodyPr>
          <a:lstStyle/>
          <a:p>
            <a:pPr marL="342900" indent="-342900">
              <a:buFont typeface="Wingdings" panose="05000000000000000000" pitchFamily="2" charset="2"/>
              <a:buChar char="§"/>
            </a:pPr>
            <a:r>
              <a:rPr lang="en-US" sz="2400" dirty="0" smtClean="0">
                <a:solidFill>
                  <a:schemeClr val="bg1"/>
                </a:solidFill>
                <a:latin typeface="Skolar Latin"/>
              </a:rPr>
              <a:t>Computer Programming </a:t>
            </a:r>
          </a:p>
          <a:p>
            <a:r>
              <a:rPr lang="en-US" sz="2400" dirty="0">
                <a:solidFill>
                  <a:schemeClr val="bg1"/>
                </a:solidFill>
                <a:latin typeface="Skolar Latin"/>
              </a:rPr>
              <a:t> </a:t>
            </a:r>
            <a:r>
              <a:rPr lang="en-US" sz="2400" dirty="0" smtClean="0">
                <a:solidFill>
                  <a:schemeClr val="bg1"/>
                </a:solidFill>
                <a:latin typeface="Skolar Latin"/>
              </a:rPr>
              <a:t>     and Planning</a:t>
            </a:r>
          </a:p>
          <a:p>
            <a:pPr marL="342900" indent="-342900">
              <a:buFont typeface="Wingdings" panose="05000000000000000000" pitchFamily="2" charset="2"/>
              <a:buChar char="§"/>
            </a:pPr>
            <a:endParaRPr lang="en-US" sz="2400" dirty="0" smtClean="0">
              <a:solidFill>
                <a:schemeClr val="bg1"/>
              </a:solidFill>
              <a:latin typeface="Skolar Latin"/>
            </a:endParaRPr>
          </a:p>
          <a:p>
            <a:pPr marL="342900" indent="-342900">
              <a:buFont typeface="Wingdings" panose="05000000000000000000" pitchFamily="2" charset="2"/>
              <a:buChar char="§"/>
            </a:pPr>
            <a:r>
              <a:rPr lang="en-US" sz="2400" dirty="0" smtClean="0">
                <a:solidFill>
                  <a:schemeClr val="bg1"/>
                </a:solidFill>
                <a:latin typeface="Skolar Latin"/>
              </a:rPr>
              <a:t>Geographic Information Systems (GIS)</a:t>
            </a:r>
          </a:p>
          <a:p>
            <a:pPr marL="342900" indent="-342900">
              <a:buFont typeface="Wingdings" panose="05000000000000000000" pitchFamily="2" charset="2"/>
              <a:buChar char="§"/>
            </a:pPr>
            <a:endParaRPr lang="en-US" sz="2400" dirty="0" smtClean="0">
              <a:solidFill>
                <a:schemeClr val="bg1"/>
              </a:solidFill>
              <a:latin typeface="Skolar Latin"/>
            </a:endParaRPr>
          </a:p>
          <a:p>
            <a:pPr marL="342900" indent="-342900">
              <a:buFont typeface="Wingdings" panose="05000000000000000000" pitchFamily="2" charset="2"/>
              <a:buChar char="§"/>
            </a:pPr>
            <a:r>
              <a:rPr lang="en-US" sz="2400" dirty="0" smtClean="0">
                <a:solidFill>
                  <a:schemeClr val="bg1"/>
                </a:solidFill>
                <a:latin typeface="Skolar Latin"/>
              </a:rPr>
              <a:t>LiDAR Technology</a:t>
            </a:r>
          </a:p>
          <a:p>
            <a:pPr marL="342900" indent="-342900">
              <a:buFont typeface="Wingdings" panose="05000000000000000000" pitchFamily="2" charset="2"/>
              <a:buChar char="§"/>
            </a:pPr>
            <a:endParaRPr lang="en-US" sz="2400" dirty="0">
              <a:solidFill>
                <a:schemeClr val="bg1"/>
              </a:solidFill>
              <a:latin typeface="Skolar Latin"/>
            </a:endParaRPr>
          </a:p>
          <a:p>
            <a:pPr marL="342900" indent="-342900">
              <a:buFont typeface="Wingdings" panose="05000000000000000000" pitchFamily="2" charset="2"/>
              <a:buChar char="§"/>
            </a:pPr>
            <a:r>
              <a:rPr lang="en-US" sz="2400" dirty="0">
                <a:solidFill>
                  <a:schemeClr val="bg1"/>
                </a:solidFill>
                <a:latin typeface="Skolar Latin"/>
              </a:rPr>
              <a:t>2D and 3D Design Software</a:t>
            </a:r>
          </a:p>
          <a:p>
            <a:endParaRPr lang="en-US" sz="2400" dirty="0">
              <a:solidFill>
                <a:schemeClr val="bg1"/>
              </a:solidFill>
              <a:latin typeface="Skolar Latin"/>
            </a:endParaRPr>
          </a:p>
        </p:txBody>
      </p:sp>
      <p:sp>
        <p:nvSpPr>
          <p:cNvPr id="6" name="Rectangle 5"/>
          <p:cNvSpPr/>
          <p:nvPr/>
        </p:nvSpPr>
        <p:spPr>
          <a:xfrm>
            <a:off x="557557" y="781092"/>
            <a:ext cx="2231701" cy="523220"/>
          </a:xfrm>
          <a:prstGeom prst="rect">
            <a:avLst/>
          </a:prstGeom>
        </p:spPr>
        <p:txBody>
          <a:bodyPr wrap="none">
            <a:spAutoFit/>
          </a:bodyPr>
          <a:lstStyle/>
          <a:p>
            <a:r>
              <a:rPr lang="en-US" sz="2800" b="1" dirty="0" smtClean="0">
                <a:solidFill>
                  <a:srgbClr val="FFA315"/>
                </a:solidFill>
                <a:latin typeface="Skolar Latin"/>
              </a:rPr>
              <a:t>Shield Ranch</a:t>
            </a:r>
            <a:endParaRPr lang="en-US" sz="2800" dirty="0">
              <a:solidFill>
                <a:schemeClr val="bg1"/>
              </a:solidFill>
              <a:latin typeface="Skolar Latin"/>
            </a:endParaRPr>
          </a:p>
        </p:txBody>
      </p:sp>
      <p:sp>
        <p:nvSpPr>
          <p:cNvPr id="8" name="TextBox 7"/>
          <p:cNvSpPr txBox="1"/>
          <p:nvPr/>
        </p:nvSpPr>
        <p:spPr>
          <a:xfrm>
            <a:off x="10043033" y="4519298"/>
            <a:ext cx="3114826" cy="230832"/>
          </a:xfrm>
          <a:prstGeom prst="rect">
            <a:avLst/>
          </a:prstGeom>
          <a:noFill/>
        </p:spPr>
        <p:txBody>
          <a:bodyPr wrap="square" rtlCol="0">
            <a:spAutoFit/>
          </a:bodyPr>
          <a:lstStyle/>
          <a:p>
            <a:r>
              <a:rPr lang="en-US" sz="900" dirty="0" smtClean="0">
                <a:solidFill>
                  <a:srgbClr val="063B49"/>
                </a:solidFill>
                <a:latin typeface="Yu Gothic" panose="020B0400000000000000" pitchFamily="34" charset="-128"/>
                <a:ea typeface="Yu Gothic" panose="020B0400000000000000" pitchFamily="34" charset="-128"/>
              </a:rPr>
              <a:t>Image courtesy of Lurie Garden</a:t>
            </a:r>
            <a:endParaRPr lang="en-US" sz="1100" dirty="0">
              <a:solidFill>
                <a:srgbClr val="063B49"/>
              </a:solidFill>
              <a:latin typeface="Yu Gothic" panose="020B0400000000000000" pitchFamily="34" charset="-128"/>
              <a:ea typeface="Yu Gothic" panose="020B0400000000000000" pitchFamily="34" charset="-128"/>
            </a:endParaRPr>
          </a:p>
        </p:txBody>
      </p:sp>
      <p:pic>
        <p:nvPicPr>
          <p:cNvPr id="1026" name="Picture 2" descr="The ranchâs hydrogeologically-sensitive featuresâanticipated future floodplain, steep slopes, risers, boundaries between two geologic formations, and â¦"/>
          <p:cNvPicPr>
            <a:picLocks noChangeAspect="1" noChangeArrowheads="1"/>
          </p:cNvPicPr>
          <p:nvPr/>
        </p:nvPicPr>
        <p:blipFill rotWithShape="1">
          <a:blip r:embed="rId3">
            <a:extLst>
              <a:ext uri="{28A0092B-C50C-407E-A947-70E740481C1C}">
                <a14:useLocalDpi xmlns:a14="http://schemas.microsoft.com/office/drawing/2010/main" val="0"/>
              </a:ext>
            </a:extLst>
          </a:blip>
          <a:srcRect l="54101" r="11288"/>
          <a:stretch/>
        </p:blipFill>
        <p:spPr bwMode="auto">
          <a:xfrm>
            <a:off x="8341895" y="0"/>
            <a:ext cx="3850105" cy="55782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 descr="The ranchâs hydrogeologically-sensitive featuresâanticipated future floodplain, steep slopes, risers, boundaries between two geologic formations, and â¦"/>
          <p:cNvPicPr>
            <a:picLocks noChangeAspect="1" noChangeArrowheads="1"/>
          </p:cNvPicPr>
          <p:nvPr/>
        </p:nvPicPr>
        <p:blipFill rotWithShape="1">
          <a:blip r:embed="rId3">
            <a:extLst>
              <a:ext uri="{28A0092B-C50C-407E-A947-70E740481C1C}">
                <a14:useLocalDpi xmlns:a14="http://schemas.microsoft.com/office/drawing/2010/main" val="0"/>
              </a:ext>
            </a:extLst>
          </a:blip>
          <a:srcRect l="15373" r="51143"/>
          <a:stretch/>
        </p:blipFill>
        <p:spPr bwMode="auto">
          <a:xfrm>
            <a:off x="4617299" y="-1"/>
            <a:ext cx="3724596" cy="55782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4617297" y="4782666"/>
            <a:ext cx="4657331" cy="507831"/>
          </a:xfrm>
          <a:prstGeom prst="rect">
            <a:avLst/>
          </a:prstGeom>
        </p:spPr>
        <p:txBody>
          <a:bodyPr wrap="square">
            <a:spAutoFit/>
          </a:bodyPr>
          <a:lstStyle/>
          <a:p>
            <a:r>
              <a:rPr lang="en-US" sz="900" i="1" dirty="0" smtClean="0">
                <a:latin typeface="Yu Gothic" panose="020B0400000000000000" pitchFamily="34" charset="-128"/>
                <a:ea typeface="Yu Gothic" panose="020B0400000000000000" pitchFamily="34" charset="-128"/>
                <a:cs typeface="Arial" panose="020B0604020202020204" pitchFamily="34" charset="0"/>
                <a:hlinkClick r:id="rId4"/>
              </a:rPr>
              <a:t>ASLA 2018 </a:t>
            </a:r>
            <a:r>
              <a:rPr lang="en-US" sz="900" i="1" dirty="0">
                <a:latin typeface="Yu Gothic" panose="020B0400000000000000" pitchFamily="34" charset="-128"/>
                <a:ea typeface="Yu Gothic" panose="020B0400000000000000" pitchFamily="34" charset="-128"/>
                <a:cs typeface="Arial" panose="020B0604020202020204" pitchFamily="34" charset="0"/>
                <a:hlinkClick r:id="rId4"/>
              </a:rPr>
              <a:t>ASLA Professional </a:t>
            </a:r>
            <a:r>
              <a:rPr lang="en-US" sz="900" i="1" dirty="0" smtClean="0">
                <a:latin typeface="Yu Gothic" panose="020B0400000000000000" pitchFamily="34" charset="-128"/>
                <a:ea typeface="Yu Gothic" panose="020B0400000000000000" pitchFamily="34" charset="-128"/>
                <a:cs typeface="Arial" panose="020B0604020202020204" pitchFamily="34" charset="0"/>
                <a:hlinkClick r:id="rId4"/>
              </a:rPr>
              <a:t>Honor Award</a:t>
            </a:r>
            <a:r>
              <a:rPr lang="en-US" sz="900" i="1" dirty="0" smtClean="0">
                <a:latin typeface="Yu Gothic" panose="020B0400000000000000" pitchFamily="34" charset="-128"/>
                <a:ea typeface="Yu Gothic" panose="020B0400000000000000" pitchFamily="34" charset="-128"/>
                <a:cs typeface="Arial" panose="020B0604020202020204" pitchFamily="34" charset="0"/>
                <a:hlinkClick r:id="rId4"/>
              </a:rPr>
              <a:t>, </a:t>
            </a:r>
            <a:r>
              <a:rPr lang="en-US" sz="900" i="1" dirty="0" smtClean="0">
                <a:latin typeface="Yu Gothic" panose="020B0400000000000000" pitchFamily="34" charset="-128"/>
                <a:ea typeface="Yu Gothic" panose="020B0400000000000000" pitchFamily="34" charset="-128"/>
                <a:cs typeface="Arial" panose="020B0604020202020204" pitchFamily="34" charset="0"/>
                <a:hlinkClick r:id="rId4"/>
              </a:rPr>
              <a:t>Analysis and Planning. </a:t>
            </a:r>
            <a:r>
              <a:rPr lang="en-US" sz="900" i="1" dirty="0">
                <a:latin typeface="Yu Gothic" panose="020B0400000000000000" pitchFamily="34" charset="-128"/>
                <a:ea typeface="Yu Gothic" panose="020B0400000000000000" pitchFamily="34" charset="-128"/>
                <a:hlinkClick r:id="rId4"/>
              </a:rPr>
              <a:t>From Pixels to Stewardship: Advancing Conservation Through Digital </a:t>
            </a:r>
            <a:r>
              <a:rPr lang="en-US" sz="900" i="1" dirty="0" smtClean="0">
                <a:latin typeface="Yu Gothic" panose="020B0400000000000000" pitchFamily="34" charset="-128"/>
                <a:ea typeface="Yu Gothic" panose="020B0400000000000000" pitchFamily="34" charset="-128"/>
                <a:hlinkClick r:id="rId4"/>
              </a:rPr>
              <a:t>Innovation</a:t>
            </a:r>
            <a:r>
              <a:rPr lang="en-US" sz="900" i="1" dirty="0" smtClean="0">
                <a:latin typeface="Yu Gothic" panose="020B0400000000000000" pitchFamily="34" charset="-128"/>
                <a:ea typeface="Yu Gothic" panose="020B0400000000000000" pitchFamily="34" charset="-128"/>
                <a:cs typeface="Arial" panose="020B0604020202020204" pitchFamily="34" charset="0"/>
                <a:hlinkClick r:id="rId4"/>
              </a:rPr>
              <a:t>. Travis </a:t>
            </a:r>
            <a:r>
              <a:rPr lang="en-US" sz="900" i="1" dirty="0" smtClean="0">
                <a:latin typeface="Yu Gothic" panose="020B0400000000000000" pitchFamily="34" charset="-128"/>
                <a:ea typeface="Yu Gothic" panose="020B0400000000000000" pitchFamily="34" charset="-128"/>
                <a:cs typeface="Arial" panose="020B0604020202020204" pitchFamily="34" charset="0"/>
                <a:hlinkClick r:id="rId4"/>
              </a:rPr>
              <a:t>County, TX</a:t>
            </a:r>
            <a:r>
              <a:rPr lang="en-US" sz="900" i="1" dirty="0" smtClean="0">
                <a:latin typeface="Yu Gothic" panose="020B0400000000000000" pitchFamily="34" charset="-128"/>
                <a:ea typeface="Yu Gothic" panose="020B0400000000000000" pitchFamily="34" charset="-128"/>
                <a:cs typeface="Arial" panose="020B0604020202020204" pitchFamily="34" charset="0"/>
                <a:hlinkClick r:id="rId4"/>
              </a:rPr>
              <a:t>. Image by </a:t>
            </a:r>
            <a:r>
              <a:rPr lang="en-US" sz="900" i="1" dirty="0" err="1" smtClean="0">
                <a:latin typeface="Yu Gothic" panose="020B0400000000000000" pitchFamily="34" charset="-128"/>
                <a:ea typeface="Yu Gothic" panose="020B0400000000000000" pitchFamily="34" charset="-128"/>
                <a:cs typeface="Arial" panose="020B0604020202020204" pitchFamily="34" charset="0"/>
                <a:hlinkClick r:id="rId4"/>
              </a:rPr>
              <a:t>Andropogan</a:t>
            </a:r>
            <a:r>
              <a:rPr lang="en-US" sz="900" i="1" dirty="0" smtClean="0">
                <a:latin typeface="Yu Gothic" panose="020B0400000000000000" pitchFamily="34" charset="-128"/>
                <a:ea typeface="Yu Gothic" panose="020B0400000000000000" pitchFamily="34" charset="-128"/>
                <a:cs typeface="Arial" panose="020B0604020202020204" pitchFamily="34" charset="0"/>
                <a:hlinkClick r:id="rId4"/>
              </a:rPr>
              <a:t> Associates, Ltd.</a:t>
            </a:r>
            <a:endParaRPr lang="en-US" sz="900" i="1" dirty="0" smtClean="0">
              <a:latin typeface="Yu Gothic" panose="020B0400000000000000" pitchFamily="34" charset="-128"/>
              <a:ea typeface="Yu Gothic" panose="020B0400000000000000" pitchFamily="34" charset="-128"/>
              <a:cs typeface="Arial" panose="020B0604020202020204" pitchFamily="34" charset="0"/>
            </a:endParaRPr>
          </a:p>
        </p:txBody>
      </p:sp>
      <p:sp>
        <p:nvSpPr>
          <p:cNvPr id="2" name="Rectangle 1"/>
          <p:cNvSpPr/>
          <p:nvPr/>
        </p:nvSpPr>
        <p:spPr>
          <a:xfrm>
            <a:off x="4617298" y="-10360"/>
            <a:ext cx="7574701" cy="55885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10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589796" y="-10360"/>
            <a:ext cx="7602204" cy="55769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6729" y="1748287"/>
            <a:ext cx="4477312" cy="3416320"/>
          </a:xfrm>
          <a:prstGeom prst="rect">
            <a:avLst/>
          </a:prstGeom>
        </p:spPr>
        <p:txBody>
          <a:bodyPr wrap="square">
            <a:spAutoFit/>
          </a:bodyPr>
          <a:lstStyle/>
          <a:p>
            <a:pPr marL="342900" indent="-342900">
              <a:buFont typeface="Wingdings" panose="05000000000000000000" pitchFamily="2" charset="2"/>
              <a:buChar char="§"/>
            </a:pPr>
            <a:r>
              <a:rPr lang="en-US" sz="2400" dirty="0" smtClean="0">
                <a:solidFill>
                  <a:schemeClr val="bg1"/>
                </a:solidFill>
                <a:latin typeface="Skolar Latin"/>
              </a:rPr>
              <a:t>Structure and Capacity</a:t>
            </a:r>
          </a:p>
          <a:p>
            <a:pPr marL="342900" indent="-342900">
              <a:buFont typeface="Wingdings" panose="05000000000000000000" pitchFamily="2" charset="2"/>
              <a:buChar char="§"/>
            </a:pPr>
            <a:endParaRPr lang="en-US" sz="2400" dirty="0" smtClean="0">
              <a:solidFill>
                <a:schemeClr val="bg1"/>
              </a:solidFill>
              <a:latin typeface="Skolar Latin"/>
            </a:endParaRPr>
          </a:p>
          <a:p>
            <a:pPr marL="342900" indent="-342900">
              <a:buFont typeface="Wingdings" panose="05000000000000000000" pitchFamily="2" charset="2"/>
              <a:buChar char="§"/>
            </a:pPr>
            <a:r>
              <a:rPr lang="en-US" sz="2400" dirty="0" smtClean="0">
                <a:solidFill>
                  <a:schemeClr val="bg1"/>
                </a:solidFill>
                <a:latin typeface="Skolar Latin"/>
              </a:rPr>
              <a:t>Materials and Joints</a:t>
            </a:r>
          </a:p>
          <a:p>
            <a:pPr marL="342900" indent="-342900">
              <a:buFont typeface="Wingdings" panose="05000000000000000000" pitchFamily="2" charset="2"/>
              <a:buChar char="§"/>
            </a:pPr>
            <a:endParaRPr lang="en-US" sz="2400" dirty="0" smtClean="0">
              <a:solidFill>
                <a:schemeClr val="bg1"/>
              </a:solidFill>
              <a:latin typeface="Skolar Latin"/>
            </a:endParaRPr>
          </a:p>
          <a:p>
            <a:pPr marL="342900" indent="-342900">
              <a:buFont typeface="Wingdings" panose="05000000000000000000" pitchFamily="2" charset="2"/>
              <a:buChar char="§"/>
            </a:pPr>
            <a:r>
              <a:rPr lang="en-US" sz="2400" dirty="0" smtClean="0">
                <a:solidFill>
                  <a:schemeClr val="bg1"/>
                </a:solidFill>
                <a:latin typeface="Skolar Latin"/>
              </a:rPr>
              <a:t>Codes and Regulations</a:t>
            </a:r>
          </a:p>
          <a:p>
            <a:pPr marL="342900" indent="-342900">
              <a:buFont typeface="Wingdings" panose="05000000000000000000" pitchFamily="2" charset="2"/>
              <a:buChar char="§"/>
            </a:pPr>
            <a:endParaRPr lang="en-US" sz="2400" dirty="0" smtClean="0">
              <a:solidFill>
                <a:schemeClr val="bg1"/>
              </a:solidFill>
              <a:latin typeface="Skolar Latin"/>
            </a:endParaRPr>
          </a:p>
          <a:p>
            <a:pPr marL="342900" indent="-342900">
              <a:buFont typeface="Wingdings" panose="05000000000000000000" pitchFamily="2" charset="2"/>
              <a:buChar char="§"/>
            </a:pPr>
            <a:r>
              <a:rPr lang="en-US" sz="2400" dirty="0" smtClean="0">
                <a:solidFill>
                  <a:schemeClr val="bg1"/>
                </a:solidFill>
                <a:latin typeface="Skolar Latin"/>
              </a:rPr>
              <a:t>Construction Documents </a:t>
            </a:r>
          </a:p>
          <a:p>
            <a:r>
              <a:rPr lang="en-US" sz="2400" dirty="0">
                <a:solidFill>
                  <a:schemeClr val="bg1"/>
                </a:solidFill>
                <a:latin typeface="Skolar Latin"/>
              </a:rPr>
              <a:t> </a:t>
            </a:r>
            <a:r>
              <a:rPr lang="en-US" sz="2400" dirty="0" smtClean="0">
                <a:solidFill>
                  <a:schemeClr val="bg1"/>
                </a:solidFill>
                <a:latin typeface="Skolar Latin"/>
              </a:rPr>
              <a:t>    and Specifications</a:t>
            </a:r>
          </a:p>
          <a:p>
            <a:pPr marL="342900" indent="-342900">
              <a:buFont typeface="Wingdings" panose="05000000000000000000" pitchFamily="2" charset="2"/>
              <a:buChar char="§"/>
            </a:pPr>
            <a:endParaRPr lang="en-US" sz="2400" dirty="0" smtClean="0">
              <a:solidFill>
                <a:schemeClr val="bg1"/>
              </a:solidFill>
              <a:latin typeface="Skolar Latin"/>
            </a:endParaRPr>
          </a:p>
        </p:txBody>
      </p:sp>
      <p:sp>
        <p:nvSpPr>
          <p:cNvPr id="6" name="Rectangle 5"/>
          <p:cNvSpPr/>
          <p:nvPr/>
        </p:nvSpPr>
        <p:spPr>
          <a:xfrm>
            <a:off x="516729" y="907287"/>
            <a:ext cx="3034100" cy="523220"/>
          </a:xfrm>
          <a:prstGeom prst="rect">
            <a:avLst/>
          </a:prstGeom>
        </p:spPr>
        <p:txBody>
          <a:bodyPr wrap="none">
            <a:spAutoFit/>
          </a:bodyPr>
          <a:lstStyle/>
          <a:p>
            <a:r>
              <a:rPr lang="en-US" sz="2800" b="1" dirty="0">
                <a:solidFill>
                  <a:srgbClr val="FFA315"/>
                </a:solidFill>
                <a:latin typeface="Skolar Latin"/>
              </a:rPr>
              <a:t>Seattle </a:t>
            </a:r>
            <a:r>
              <a:rPr lang="en-US" sz="2800" b="1" dirty="0" smtClean="0">
                <a:solidFill>
                  <a:srgbClr val="FFA315"/>
                </a:solidFill>
                <a:latin typeface="Skolar Latin"/>
              </a:rPr>
              <a:t>Waterfront</a:t>
            </a:r>
            <a:endParaRPr lang="en-US" sz="2800" dirty="0">
              <a:solidFill>
                <a:schemeClr val="bg1"/>
              </a:solidFill>
              <a:latin typeface="Skolar Latin"/>
            </a:endParaRPr>
          </a:p>
        </p:txBody>
      </p:sp>
      <p:sp>
        <p:nvSpPr>
          <p:cNvPr id="7" name="TextBox 6"/>
          <p:cNvSpPr txBox="1"/>
          <p:nvPr/>
        </p:nvSpPr>
        <p:spPr>
          <a:xfrm>
            <a:off x="516729" y="5957480"/>
            <a:ext cx="3310848" cy="646331"/>
          </a:xfrm>
          <a:prstGeom prst="rect">
            <a:avLst/>
          </a:prstGeom>
          <a:noFill/>
        </p:spPr>
        <p:txBody>
          <a:bodyPr wrap="square" rtlCol="0">
            <a:spAutoFit/>
          </a:bodyPr>
          <a:lstStyle/>
          <a:p>
            <a:r>
              <a:rPr lang="en-US" sz="3600" b="1" dirty="0" smtClean="0">
                <a:solidFill>
                  <a:srgbClr val="FFA315"/>
                </a:solidFill>
                <a:latin typeface="Yu Gothic Light" panose="020B0300000000000000" pitchFamily="34" charset="-128"/>
                <a:ea typeface="Yu Gothic Light" panose="020B0300000000000000" pitchFamily="34" charset="-128"/>
              </a:rPr>
              <a:t>Engineering</a:t>
            </a:r>
            <a:endParaRPr lang="en-US" sz="3600" b="1" dirty="0">
              <a:solidFill>
                <a:srgbClr val="FFA315"/>
              </a:solidFill>
              <a:latin typeface="Yu Gothic Light" panose="020B0300000000000000" pitchFamily="34" charset="-128"/>
              <a:ea typeface="Yu Gothic Light" panose="020B0300000000000000" pitchFamily="34" charset="-128"/>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1743" t="4912" r="38213" b="68288"/>
          <a:stretch/>
        </p:blipFill>
        <p:spPr>
          <a:xfrm>
            <a:off x="4627668" y="657726"/>
            <a:ext cx="7564331" cy="4635217"/>
          </a:xfrm>
          <a:prstGeom prst="rect">
            <a:avLst/>
          </a:prstGeom>
        </p:spPr>
      </p:pic>
      <p:sp>
        <p:nvSpPr>
          <p:cNvPr id="8" name="Rectangle 7"/>
          <p:cNvSpPr/>
          <p:nvPr/>
        </p:nvSpPr>
        <p:spPr>
          <a:xfrm>
            <a:off x="4627668" y="4893568"/>
            <a:ext cx="4439440" cy="369332"/>
          </a:xfrm>
          <a:prstGeom prst="rect">
            <a:avLst/>
          </a:prstGeom>
        </p:spPr>
        <p:txBody>
          <a:bodyPr wrap="square">
            <a:spAutoFit/>
          </a:bodyPr>
          <a:lstStyle/>
          <a:p>
            <a:r>
              <a:rPr lang="en-US" sz="900" i="1" dirty="0">
                <a:latin typeface="Yu Gothic Light" panose="020B0300000000000000" pitchFamily="34" charset="-128"/>
                <a:ea typeface="Yu Gothic Light" panose="020B0300000000000000" pitchFamily="34" charset="-128"/>
                <a:hlinkClick r:id="rId4"/>
              </a:rPr>
              <a:t>ASLA 2017 Professional Honor Award in General Design. Central Seawall Project, James Corner Field Operations LLC. | Courtesy of James Corner Field Operations LLC</a:t>
            </a:r>
            <a:endParaRPr lang="en-US" sz="900" dirty="0">
              <a:latin typeface="Yu Gothic Light" panose="020B0300000000000000" pitchFamily="34" charset="-128"/>
              <a:ea typeface="Yu Gothic Light" panose="020B0300000000000000" pitchFamily="34" charset="-128"/>
            </a:endParaRPr>
          </a:p>
        </p:txBody>
      </p:sp>
    </p:spTree>
    <p:extLst>
      <p:ext uri="{BB962C8B-B14F-4D97-AF65-F5344CB8AC3E}">
        <p14:creationId xmlns:p14="http://schemas.microsoft.com/office/powerpoint/2010/main" val="383484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6469" y="1549955"/>
            <a:ext cx="4477312" cy="3785652"/>
          </a:xfrm>
          <a:prstGeom prst="rect">
            <a:avLst/>
          </a:prstGeom>
        </p:spPr>
        <p:txBody>
          <a:bodyPr wrap="square">
            <a:spAutoFit/>
          </a:bodyPr>
          <a:lstStyle/>
          <a:p>
            <a:pPr marL="342900" indent="-342900">
              <a:buFont typeface="Wingdings" panose="05000000000000000000" pitchFamily="2" charset="2"/>
              <a:buChar char="§"/>
            </a:pPr>
            <a:r>
              <a:rPr lang="en-US" sz="2400" dirty="0" smtClean="0">
                <a:solidFill>
                  <a:schemeClr val="bg1"/>
                </a:solidFill>
                <a:latin typeface="Skolar Latin"/>
              </a:rPr>
              <a:t>Grading and Earthworks</a:t>
            </a:r>
          </a:p>
          <a:p>
            <a:pPr marL="342900" indent="-342900">
              <a:buFont typeface="Wingdings" panose="05000000000000000000" pitchFamily="2" charset="2"/>
              <a:buChar char="§"/>
            </a:pPr>
            <a:endParaRPr lang="en-US" sz="2400" dirty="0" smtClean="0">
              <a:solidFill>
                <a:schemeClr val="bg1"/>
              </a:solidFill>
              <a:latin typeface="Skolar Latin"/>
            </a:endParaRPr>
          </a:p>
          <a:p>
            <a:pPr marL="342900" indent="-342900">
              <a:buFont typeface="Wingdings" panose="05000000000000000000" pitchFamily="2" charset="2"/>
              <a:buChar char="§"/>
            </a:pPr>
            <a:r>
              <a:rPr lang="en-US" sz="2400" dirty="0" smtClean="0">
                <a:solidFill>
                  <a:schemeClr val="bg1"/>
                </a:solidFill>
                <a:latin typeface="Skolar Latin"/>
              </a:rPr>
              <a:t>Project Cost Estimates</a:t>
            </a:r>
          </a:p>
          <a:p>
            <a:pPr marL="342900" indent="-342900">
              <a:buFont typeface="Wingdings" panose="05000000000000000000" pitchFamily="2" charset="2"/>
              <a:buChar char="§"/>
            </a:pPr>
            <a:endParaRPr lang="en-US" sz="2400" dirty="0" smtClean="0">
              <a:solidFill>
                <a:schemeClr val="bg1"/>
              </a:solidFill>
              <a:latin typeface="Skolar Latin"/>
            </a:endParaRPr>
          </a:p>
          <a:p>
            <a:pPr marL="342900" indent="-342900">
              <a:buFont typeface="Wingdings" panose="05000000000000000000" pitchFamily="2" charset="2"/>
              <a:buChar char="§"/>
            </a:pPr>
            <a:r>
              <a:rPr lang="en-US" sz="2400" dirty="0" smtClean="0">
                <a:solidFill>
                  <a:schemeClr val="bg1"/>
                </a:solidFill>
                <a:latin typeface="Skolar Latin"/>
              </a:rPr>
              <a:t>Architectural drafting</a:t>
            </a:r>
          </a:p>
          <a:p>
            <a:endParaRPr lang="en-US" sz="2400" dirty="0" smtClean="0">
              <a:solidFill>
                <a:schemeClr val="bg1"/>
              </a:solidFill>
              <a:latin typeface="Skolar Latin"/>
            </a:endParaRPr>
          </a:p>
          <a:p>
            <a:pPr marL="342900" indent="-342900">
              <a:buFont typeface="Wingdings" panose="05000000000000000000" pitchFamily="2" charset="2"/>
              <a:buChar char="§"/>
            </a:pPr>
            <a:r>
              <a:rPr lang="en-US" sz="2400" dirty="0" smtClean="0">
                <a:solidFill>
                  <a:schemeClr val="bg1"/>
                </a:solidFill>
                <a:latin typeface="Skolar Latin"/>
              </a:rPr>
              <a:t>Structural Loads</a:t>
            </a:r>
          </a:p>
          <a:p>
            <a:pPr marL="342900" indent="-342900">
              <a:buFont typeface="Wingdings" panose="05000000000000000000" pitchFamily="2" charset="2"/>
              <a:buChar char="§"/>
            </a:pPr>
            <a:endParaRPr lang="en-US" sz="2400" dirty="0" smtClean="0">
              <a:solidFill>
                <a:schemeClr val="bg1"/>
              </a:solidFill>
              <a:latin typeface="Skolar Latin"/>
            </a:endParaRPr>
          </a:p>
          <a:p>
            <a:pPr marL="342900" indent="-342900">
              <a:buFont typeface="Wingdings" panose="05000000000000000000" pitchFamily="2" charset="2"/>
              <a:buChar char="§"/>
            </a:pPr>
            <a:r>
              <a:rPr lang="en-US" sz="2400" dirty="0" smtClean="0">
                <a:solidFill>
                  <a:schemeClr val="bg1"/>
                </a:solidFill>
                <a:latin typeface="Skolar Latin"/>
              </a:rPr>
              <a:t>Pre- and Post-Occupancy Evaluations</a:t>
            </a:r>
          </a:p>
        </p:txBody>
      </p:sp>
      <p:sp>
        <p:nvSpPr>
          <p:cNvPr id="6" name="Rectangle 5"/>
          <p:cNvSpPr/>
          <p:nvPr/>
        </p:nvSpPr>
        <p:spPr>
          <a:xfrm>
            <a:off x="576469" y="386728"/>
            <a:ext cx="3770942" cy="954107"/>
          </a:xfrm>
          <a:prstGeom prst="rect">
            <a:avLst/>
          </a:prstGeom>
        </p:spPr>
        <p:txBody>
          <a:bodyPr wrap="square">
            <a:spAutoFit/>
          </a:bodyPr>
          <a:lstStyle/>
          <a:p>
            <a:r>
              <a:rPr lang="en-US" sz="2800" b="1" dirty="0">
                <a:solidFill>
                  <a:srgbClr val="FFA315"/>
                </a:solidFill>
                <a:latin typeface="Skolar Latin"/>
              </a:rPr>
              <a:t>Galveston Island State </a:t>
            </a:r>
            <a:r>
              <a:rPr lang="en-US" sz="2800" b="1" dirty="0" smtClean="0">
                <a:solidFill>
                  <a:srgbClr val="FFA315"/>
                </a:solidFill>
                <a:latin typeface="Skolar Latin"/>
              </a:rPr>
              <a:t>Park</a:t>
            </a:r>
            <a:endParaRPr lang="en-US" sz="2800" dirty="0">
              <a:solidFill>
                <a:schemeClr val="bg1"/>
              </a:solidFill>
              <a:latin typeface="Skolar Latin"/>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1164" y="1146"/>
            <a:ext cx="7580836" cy="5578211"/>
          </a:xfrm>
          <a:prstGeom prst="rect">
            <a:avLst/>
          </a:prstGeom>
          <a:ln>
            <a:solidFill>
              <a:schemeClr val="tx1"/>
            </a:solidFill>
          </a:ln>
        </p:spPr>
      </p:pic>
      <p:sp>
        <p:nvSpPr>
          <p:cNvPr id="8" name="Rectangle 7"/>
          <p:cNvSpPr/>
          <p:nvPr/>
        </p:nvSpPr>
        <p:spPr>
          <a:xfrm>
            <a:off x="4611163" y="4907586"/>
            <a:ext cx="4222593" cy="369332"/>
          </a:xfrm>
          <a:prstGeom prst="rect">
            <a:avLst/>
          </a:prstGeom>
        </p:spPr>
        <p:txBody>
          <a:bodyPr wrap="square">
            <a:spAutoFit/>
          </a:bodyPr>
          <a:lstStyle/>
          <a:p>
            <a:r>
              <a:rPr lang="en-US" sz="900" i="1" dirty="0" smtClean="0">
                <a:solidFill>
                  <a:schemeClr val="bg1"/>
                </a:solidFill>
                <a:latin typeface="Yu Gothic UI Semibold" panose="020B0700000000000000" pitchFamily="34" charset="-128"/>
                <a:ea typeface="Yu Gothic UI Semibold" panose="020B0700000000000000" pitchFamily="34" charset="-128"/>
                <a:cs typeface="Arial" panose="020B0604020202020204" pitchFamily="34" charset="0"/>
                <a:hlinkClick r:id="rId4"/>
              </a:rPr>
              <a:t>ASLA 2017 Professional Award of Excellence. Barrier </a:t>
            </a:r>
            <a:r>
              <a:rPr lang="en-US" sz="900" i="1" dirty="0">
                <a:solidFill>
                  <a:schemeClr val="bg1"/>
                </a:solidFill>
                <a:latin typeface="Yu Gothic UI Semibold" panose="020B0700000000000000" pitchFamily="34" charset="-128"/>
                <a:ea typeface="Yu Gothic UI Semibold" panose="020B0700000000000000" pitchFamily="34" charset="-128"/>
                <a:cs typeface="Arial" panose="020B0604020202020204" pitchFamily="34" charset="0"/>
                <a:hlinkClick r:id="rId4"/>
              </a:rPr>
              <a:t>Island Resiliency Planning for Galveston Island State </a:t>
            </a:r>
            <a:r>
              <a:rPr lang="en-US" sz="900" i="1" dirty="0" smtClean="0">
                <a:solidFill>
                  <a:schemeClr val="bg1"/>
                </a:solidFill>
                <a:latin typeface="Yu Gothic UI Semibold" panose="020B0700000000000000" pitchFamily="34" charset="-128"/>
                <a:ea typeface="Yu Gothic UI Semibold" panose="020B0700000000000000" pitchFamily="34" charset="-128"/>
                <a:cs typeface="Arial" panose="020B0604020202020204" pitchFamily="34" charset="0"/>
                <a:hlinkClick r:id="rId4"/>
              </a:rPr>
              <a:t>Park. Galveston, TX. Studio Outside.</a:t>
            </a:r>
            <a:endParaRPr lang="en-US" sz="900" i="1" dirty="0" smtClean="0">
              <a:solidFill>
                <a:schemeClr val="bg1"/>
              </a:solidFill>
              <a:latin typeface="Yu Gothic UI Semibold" panose="020B0700000000000000" pitchFamily="34" charset="-128"/>
              <a:ea typeface="Yu Gothic UI Semibold" panose="020B0700000000000000" pitchFamily="34" charset="-128"/>
              <a:cs typeface="Arial" panose="020B0604020202020204" pitchFamily="34" charset="0"/>
            </a:endParaRPr>
          </a:p>
        </p:txBody>
      </p:sp>
      <p:sp>
        <p:nvSpPr>
          <p:cNvPr id="7" name="TextBox 6"/>
          <p:cNvSpPr txBox="1"/>
          <p:nvPr/>
        </p:nvSpPr>
        <p:spPr>
          <a:xfrm>
            <a:off x="516729" y="5957480"/>
            <a:ext cx="3310848" cy="646331"/>
          </a:xfrm>
          <a:prstGeom prst="rect">
            <a:avLst/>
          </a:prstGeom>
          <a:noFill/>
        </p:spPr>
        <p:txBody>
          <a:bodyPr wrap="square" rtlCol="0">
            <a:spAutoFit/>
          </a:bodyPr>
          <a:lstStyle/>
          <a:p>
            <a:r>
              <a:rPr lang="en-US" sz="3600" b="1" dirty="0" smtClean="0">
                <a:solidFill>
                  <a:srgbClr val="FFA315"/>
                </a:solidFill>
                <a:latin typeface="Yu Gothic Light" panose="020B0300000000000000" pitchFamily="34" charset="-128"/>
                <a:ea typeface="Yu Gothic Light" panose="020B0300000000000000" pitchFamily="34" charset="-128"/>
              </a:rPr>
              <a:t>Mathematics</a:t>
            </a:r>
            <a:endParaRPr lang="en-US" sz="3600" b="1" dirty="0">
              <a:solidFill>
                <a:srgbClr val="FFA315"/>
              </a:solidFill>
              <a:latin typeface="Yu Gothic Light" panose="020B0300000000000000" pitchFamily="34" charset="-128"/>
              <a:ea typeface="Yu Gothic Light" panose="020B0300000000000000" pitchFamily="34" charset="-128"/>
            </a:endParaRPr>
          </a:p>
        </p:txBody>
      </p:sp>
    </p:spTree>
    <p:extLst>
      <p:ext uri="{BB962C8B-B14F-4D97-AF65-F5344CB8AC3E}">
        <p14:creationId xmlns:p14="http://schemas.microsoft.com/office/powerpoint/2010/main" val="14594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945027"/>
            <a:ext cx="6356524" cy="3817473"/>
          </a:xfrm>
          <a:prstGeom prst="rect">
            <a:avLst/>
          </a:prstGeom>
          <a:ln>
            <a:solidFill>
              <a:schemeClr val="tx1"/>
            </a:solidFill>
          </a:ln>
        </p:spPr>
      </p:pic>
      <p:sp>
        <p:nvSpPr>
          <p:cNvPr id="2" name="Rectangle 1"/>
          <p:cNvSpPr/>
          <p:nvPr/>
        </p:nvSpPr>
        <p:spPr>
          <a:xfrm>
            <a:off x="576469" y="943570"/>
            <a:ext cx="9098280" cy="4154984"/>
          </a:xfrm>
          <a:prstGeom prst="rect">
            <a:avLst/>
          </a:prstGeom>
        </p:spPr>
        <p:txBody>
          <a:bodyPr wrap="square">
            <a:spAutoFit/>
          </a:bodyPr>
          <a:lstStyle/>
          <a:p>
            <a:pPr marL="342900" indent="-342900">
              <a:buFont typeface="Wingdings" panose="05000000000000000000" pitchFamily="2" charset="2"/>
              <a:buChar char="§"/>
            </a:pPr>
            <a:r>
              <a:rPr lang="en-US" sz="2400" dirty="0" smtClean="0">
                <a:solidFill>
                  <a:schemeClr val="bg1"/>
                </a:solidFill>
                <a:latin typeface="Skolar Latin"/>
                <a:ea typeface="Cambria" panose="02040503050406030204" pitchFamily="18" charset="0"/>
              </a:rPr>
              <a:t>Environmental studies</a:t>
            </a:r>
          </a:p>
          <a:p>
            <a:pPr marL="342900" indent="-342900">
              <a:buFont typeface="Wingdings" panose="05000000000000000000" pitchFamily="2" charset="2"/>
              <a:buChar char="§"/>
            </a:pPr>
            <a:endParaRPr lang="en-US" sz="2400" dirty="0" smtClean="0">
              <a:solidFill>
                <a:schemeClr val="bg1"/>
              </a:solidFill>
              <a:latin typeface="Skolar Latin"/>
              <a:ea typeface="Cambria" panose="02040503050406030204" pitchFamily="18" charset="0"/>
            </a:endParaRPr>
          </a:p>
          <a:p>
            <a:pPr marL="342900" indent="-342900">
              <a:buFont typeface="Wingdings" panose="05000000000000000000" pitchFamily="2" charset="2"/>
              <a:buChar char="§"/>
            </a:pPr>
            <a:r>
              <a:rPr lang="en-US" sz="2400" dirty="0">
                <a:solidFill>
                  <a:schemeClr val="bg1"/>
                </a:solidFill>
                <a:latin typeface="Skolar Latin"/>
                <a:ea typeface="Cambria" panose="02040503050406030204" pitchFamily="18" charset="0"/>
              </a:rPr>
              <a:t>E</a:t>
            </a:r>
            <a:r>
              <a:rPr lang="en-US" sz="2400" dirty="0" smtClean="0">
                <a:solidFill>
                  <a:schemeClr val="bg1"/>
                </a:solidFill>
                <a:latin typeface="Skolar Latin"/>
                <a:ea typeface="Cambria" panose="02040503050406030204" pitchFamily="18" charset="0"/>
              </a:rPr>
              <a:t>nvironmental science</a:t>
            </a:r>
          </a:p>
          <a:p>
            <a:pPr marL="342900" indent="-342900">
              <a:buFont typeface="Wingdings" panose="05000000000000000000" pitchFamily="2" charset="2"/>
              <a:buChar char="§"/>
            </a:pPr>
            <a:endParaRPr lang="en-US" sz="2400" dirty="0">
              <a:solidFill>
                <a:schemeClr val="bg1"/>
              </a:solidFill>
              <a:latin typeface="Skolar Latin"/>
              <a:ea typeface="Cambria" panose="02040503050406030204" pitchFamily="18" charset="0"/>
            </a:endParaRPr>
          </a:p>
          <a:p>
            <a:pPr marL="342900" indent="-342900">
              <a:buFont typeface="Wingdings" panose="05000000000000000000" pitchFamily="2" charset="2"/>
              <a:buChar char="§"/>
            </a:pPr>
            <a:r>
              <a:rPr lang="en-US" sz="2400" dirty="0" smtClean="0">
                <a:solidFill>
                  <a:schemeClr val="bg1"/>
                </a:solidFill>
                <a:latin typeface="Skolar Latin"/>
                <a:ea typeface="Cambria" panose="02040503050406030204" pitchFamily="18" charset="0"/>
              </a:rPr>
              <a:t>Sustainability studies </a:t>
            </a:r>
          </a:p>
          <a:p>
            <a:pPr marL="342900" indent="-342900">
              <a:buFont typeface="Wingdings" panose="05000000000000000000" pitchFamily="2" charset="2"/>
              <a:buChar char="§"/>
            </a:pPr>
            <a:endParaRPr lang="en-US" sz="2400" dirty="0" smtClean="0">
              <a:solidFill>
                <a:schemeClr val="bg1"/>
              </a:solidFill>
              <a:latin typeface="Skolar Latin"/>
              <a:ea typeface="Cambria" panose="02040503050406030204" pitchFamily="18" charset="0"/>
            </a:endParaRPr>
          </a:p>
          <a:p>
            <a:pPr marL="342900" indent="-342900">
              <a:buFont typeface="Wingdings" panose="05000000000000000000" pitchFamily="2" charset="2"/>
              <a:buChar char="§"/>
            </a:pPr>
            <a:r>
              <a:rPr lang="en-US" sz="2400" dirty="0">
                <a:solidFill>
                  <a:schemeClr val="bg1"/>
                </a:solidFill>
                <a:latin typeface="Skolar Latin"/>
                <a:ea typeface="Cambria" panose="02040503050406030204" pitchFamily="18" charset="0"/>
              </a:rPr>
              <a:t>P</a:t>
            </a:r>
            <a:r>
              <a:rPr lang="en-US" sz="2400" dirty="0" smtClean="0">
                <a:solidFill>
                  <a:schemeClr val="bg1"/>
                </a:solidFill>
                <a:latin typeface="Skolar Latin"/>
                <a:ea typeface="Cambria" panose="02040503050406030204" pitchFamily="18" charset="0"/>
              </a:rPr>
              <a:t>lant science</a:t>
            </a:r>
          </a:p>
          <a:p>
            <a:pPr marL="342900" indent="-342900">
              <a:buFont typeface="Wingdings" panose="05000000000000000000" pitchFamily="2" charset="2"/>
              <a:buChar char="§"/>
            </a:pPr>
            <a:endParaRPr lang="en-US" sz="2400" dirty="0" smtClean="0">
              <a:solidFill>
                <a:schemeClr val="bg1"/>
              </a:solidFill>
              <a:latin typeface="Skolar Latin"/>
              <a:ea typeface="Cambria" panose="02040503050406030204" pitchFamily="18" charset="0"/>
            </a:endParaRPr>
          </a:p>
          <a:p>
            <a:pPr marL="342900" indent="-342900">
              <a:buFont typeface="Wingdings" panose="05000000000000000000" pitchFamily="2" charset="2"/>
              <a:buChar char="§"/>
            </a:pPr>
            <a:r>
              <a:rPr lang="en-US" sz="2400" dirty="0">
                <a:solidFill>
                  <a:schemeClr val="bg1"/>
                </a:solidFill>
                <a:latin typeface="Skolar Latin"/>
                <a:ea typeface="Cambria" panose="02040503050406030204" pitchFamily="18" charset="0"/>
              </a:rPr>
              <a:t>U</a:t>
            </a:r>
            <a:r>
              <a:rPr lang="en-US" sz="2400" dirty="0" smtClean="0">
                <a:solidFill>
                  <a:schemeClr val="bg1"/>
                </a:solidFill>
                <a:latin typeface="Skolar Latin"/>
                <a:ea typeface="Cambria" panose="02040503050406030204" pitchFamily="18" charset="0"/>
              </a:rPr>
              <a:t>rban forestry</a:t>
            </a:r>
          </a:p>
          <a:p>
            <a:pPr marL="342900" indent="-342900">
              <a:buFont typeface="Wingdings" panose="05000000000000000000" pitchFamily="2" charset="2"/>
              <a:buChar char="§"/>
            </a:pPr>
            <a:endParaRPr lang="en-US" sz="2400" dirty="0" smtClean="0">
              <a:solidFill>
                <a:schemeClr val="bg1"/>
              </a:solidFill>
              <a:latin typeface="Skolar Latin"/>
              <a:ea typeface="Cambria" panose="02040503050406030204" pitchFamily="18" charset="0"/>
            </a:endParaRPr>
          </a:p>
          <a:p>
            <a:pPr marL="342900" indent="-342900">
              <a:buFont typeface="Wingdings" panose="05000000000000000000" pitchFamily="2" charset="2"/>
              <a:buChar char="§"/>
            </a:pPr>
            <a:r>
              <a:rPr lang="en-US" sz="2400" dirty="0">
                <a:solidFill>
                  <a:schemeClr val="bg1"/>
                </a:solidFill>
                <a:latin typeface="Skolar Latin"/>
                <a:ea typeface="Cambria" panose="02040503050406030204" pitchFamily="18" charset="0"/>
              </a:rPr>
              <a:t>N</a:t>
            </a:r>
            <a:r>
              <a:rPr lang="en-US" sz="2400" dirty="0" smtClean="0">
                <a:solidFill>
                  <a:schemeClr val="bg1"/>
                </a:solidFill>
                <a:latin typeface="Skolar Latin"/>
                <a:ea typeface="Cambria" panose="02040503050406030204" pitchFamily="18" charset="0"/>
              </a:rPr>
              <a:t>atural </a:t>
            </a:r>
            <a:r>
              <a:rPr lang="en-US" sz="2400" dirty="0">
                <a:solidFill>
                  <a:schemeClr val="bg1"/>
                </a:solidFill>
                <a:latin typeface="Skolar Latin"/>
                <a:ea typeface="Cambria" panose="02040503050406030204" pitchFamily="18" charset="0"/>
              </a:rPr>
              <a:t>resources </a:t>
            </a:r>
            <a:r>
              <a:rPr lang="en-US" sz="2400" dirty="0" smtClean="0">
                <a:solidFill>
                  <a:schemeClr val="bg1"/>
                </a:solidFill>
                <a:latin typeface="Skolar Latin"/>
                <a:ea typeface="Cambria" panose="02040503050406030204" pitchFamily="18" charset="0"/>
              </a:rPr>
              <a:t>conservation</a:t>
            </a:r>
            <a:endParaRPr lang="en-US" sz="2400" dirty="0">
              <a:solidFill>
                <a:schemeClr val="bg1"/>
              </a:solidFill>
              <a:latin typeface="Skolar Latin"/>
            </a:endParaRPr>
          </a:p>
        </p:txBody>
      </p:sp>
      <p:sp>
        <p:nvSpPr>
          <p:cNvPr id="4" name="TextBox 3"/>
          <p:cNvSpPr txBox="1"/>
          <p:nvPr/>
        </p:nvSpPr>
        <p:spPr>
          <a:xfrm>
            <a:off x="576469" y="5956256"/>
            <a:ext cx="11615531" cy="584775"/>
          </a:xfrm>
          <a:prstGeom prst="rect">
            <a:avLst/>
          </a:prstGeom>
          <a:noFill/>
        </p:spPr>
        <p:txBody>
          <a:bodyPr wrap="square" rtlCol="0">
            <a:spAutoFit/>
          </a:bodyPr>
          <a:lstStyle/>
          <a:p>
            <a:r>
              <a:rPr lang="en-US" sz="3200" dirty="0" smtClean="0">
                <a:solidFill>
                  <a:srgbClr val="FFA315"/>
                </a:solidFill>
                <a:latin typeface="Yu Gothic UI Semilight" panose="020B0400000000000000" pitchFamily="34" charset="-128"/>
                <a:ea typeface="Yu Gothic UI Semilight" panose="020B0400000000000000" pitchFamily="34" charset="-128"/>
              </a:rPr>
              <a:t>Landscape Architecture Curriculum Comparison</a:t>
            </a:r>
            <a:endParaRPr lang="en-US" sz="3200" dirty="0">
              <a:solidFill>
                <a:srgbClr val="FFA315"/>
              </a:solidFill>
              <a:latin typeface="Yu Gothic UI Semilight" panose="020B0400000000000000" pitchFamily="34" charset="-128"/>
              <a:ea typeface="Yu Gothic UI Semilight" panose="020B0400000000000000" pitchFamily="34" charset="-128"/>
            </a:endParaRPr>
          </a:p>
        </p:txBody>
      </p:sp>
    </p:spTree>
    <p:extLst>
      <p:ext uri="{BB962C8B-B14F-4D97-AF65-F5344CB8AC3E}">
        <p14:creationId xmlns:p14="http://schemas.microsoft.com/office/powerpoint/2010/main" val="161649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5765017"/>
              </p:ext>
            </p:extLst>
          </p:nvPr>
        </p:nvGraphicFramePr>
        <p:xfrm>
          <a:off x="589547" y="223303"/>
          <a:ext cx="10986756" cy="5194210"/>
        </p:xfrm>
        <a:graphic>
          <a:graphicData uri="http://schemas.openxmlformats.org/drawingml/2006/table">
            <a:tbl>
              <a:tblPr firstRow="1" firstCol="1" bandRow="1">
                <a:tableStyleId>{5C22544A-7EE6-4342-B048-85BDC9FD1C3A}</a:tableStyleId>
              </a:tblPr>
              <a:tblGrid>
                <a:gridCol w="2590725">
                  <a:extLst>
                    <a:ext uri="{9D8B030D-6E8A-4147-A177-3AD203B41FA5}">
                      <a16:colId xmlns:a16="http://schemas.microsoft.com/office/drawing/2014/main" val="1070157690"/>
                    </a:ext>
                  </a:extLst>
                </a:gridCol>
                <a:gridCol w="1803978">
                  <a:extLst>
                    <a:ext uri="{9D8B030D-6E8A-4147-A177-3AD203B41FA5}">
                      <a16:colId xmlns:a16="http://schemas.microsoft.com/office/drawing/2014/main" val="194766401"/>
                    </a:ext>
                  </a:extLst>
                </a:gridCol>
                <a:gridCol w="2197351">
                  <a:extLst>
                    <a:ext uri="{9D8B030D-6E8A-4147-A177-3AD203B41FA5}">
                      <a16:colId xmlns:a16="http://schemas.microsoft.com/office/drawing/2014/main" val="147613628"/>
                    </a:ext>
                  </a:extLst>
                </a:gridCol>
                <a:gridCol w="2197351">
                  <a:extLst>
                    <a:ext uri="{9D8B030D-6E8A-4147-A177-3AD203B41FA5}">
                      <a16:colId xmlns:a16="http://schemas.microsoft.com/office/drawing/2014/main" val="1540242136"/>
                    </a:ext>
                  </a:extLst>
                </a:gridCol>
                <a:gridCol w="2197351">
                  <a:extLst>
                    <a:ext uri="{9D8B030D-6E8A-4147-A177-3AD203B41FA5}">
                      <a16:colId xmlns:a16="http://schemas.microsoft.com/office/drawing/2014/main" val="4159074168"/>
                    </a:ext>
                  </a:extLst>
                </a:gridCol>
              </a:tblGrid>
              <a:tr h="1328771">
                <a:tc>
                  <a:txBody>
                    <a:bodyPr/>
                    <a:lstStyle/>
                    <a:p>
                      <a:pPr marL="0" marR="0" algn="ctr">
                        <a:lnSpc>
                          <a:spcPct val="120000"/>
                        </a:lnSpc>
                        <a:spcBef>
                          <a:spcPts val="0"/>
                        </a:spcBef>
                        <a:spcAft>
                          <a:spcPts val="0"/>
                        </a:spcAft>
                      </a:pPr>
                      <a:r>
                        <a:rPr lang="en-US" sz="1600" dirty="0">
                          <a:effectLst/>
                        </a:rPr>
                        <a:t> </a:t>
                      </a:r>
                      <a:endParaRPr lang="en-US" sz="1800" dirty="0">
                        <a:effectLst/>
                      </a:endParaRPr>
                    </a:p>
                    <a:p>
                      <a:pPr marL="0" marR="0" algn="ctr">
                        <a:lnSpc>
                          <a:spcPct val="100000"/>
                        </a:lnSpc>
                        <a:spcBef>
                          <a:spcPts val="0"/>
                        </a:spcBef>
                        <a:spcAft>
                          <a:spcPts val="0"/>
                        </a:spcAft>
                      </a:pPr>
                      <a:r>
                        <a:rPr lang="en-US" sz="2800" dirty="0">
                          <a:effectLst/>
                          <a:latin typeface="Yu Gothic UI Semibold" panose="020B0700000000000000" pitchFamily="34" charset="-128"/>
                          <a:ea typeface="Yu Gothic UI Semibold" panose="020B0700000000000000" pitchFamily="34" charset="-128"/>
                        </a:rPr>
                        <a:t>STEM Comparison</a:t>
                      </a:r>
                      <a:endParaRPr lang="en-US" sz="3200" dirty="0">
                        <a:effectLst/>
                        <a:latin typeface="Yu Gothic UI Semibold" panose="020B0700000000000000" pitchFamily="34" charset="-128"/>
                        <a:ea typeface="Yu Gothic UI Semibold" panose="020B0700000000000000" pitchFamily="34" charset="-128"/>
                        <a:cs typeface="Times New Roman" panose="02020603050405020304" pitchFamily="18" charset="0"/>
                      </a:endParaRPr>
                    </a:p>
                  </a:txBody>
                  <a:tcPr marL="68580" marR="68580" marT="0" marB="0"/>
                </a:tc>
                <a:tc>
                  <a:txBody>
                    <a:bodyPr/>
                    <a:lstStyle/>
                    <a:p>
                      <a:pPr marL="0" marR="0" algn="ctr">
                        <a:lnSpc>
                          <a:spcPct val="100000"/>
                        </a:lnSpc>
                        <a:spcBef>
                          <a:spcPts val="0"/>
                        </a:spcBef>
                        <a:spcAft>
                          <a:spcPts val="0"/>
                        </a:spcAft>
                      </a:pPr>
                      <a:r>
                        <a:rPr lang="en-US" sz="2000" dirty="0">
                          <a:effectLst/>
                          <a:latin typeface="Yu Gothic UI Semibold" panose="020B0700000000000000" pitchFamily="34" charset="-128"/>
                          <a:ea typeface="Yu Gothic UI Semibold" panose="020B0700000000000000" pitchFamily="34" charset="-128"/>
                        </a:rPr>
                        <a:t>Required STEM-focused courses</a:t>
                      </a:r>
                    </a:p>
                    <a:p>
                      <a:pPr marL="0" marR="0" algn="ctr">
                        <a:lnSpc>
                          <a:spcPct val="120000"/>
                        </a:lnSpc>
                        <a:spcBef>
                          <a:spcPts val="0"/>
                        </a:spcBef>
                        <a:spcAft>
                          <a:spcPts val="0"/>
                        </a:spcAft>
                      </a:pPr>
                      <a:r>
                        <a:rPr lang="en-US" sz="1600" dirty="0">
                          <a:effectLst/>
                        </a:rPr>
                        <a:t> </a:t>
                      </a:r>
                      <a:endParaRPr lang="en-US" sz="1800" dirty="0">
                        <a:effectLst/>
                      </a:endParaRPr>
                    </a:p>
                    <a:p>
                      <a:pPr marL="0" marR="0" algn="ctr">
                        <a:lnSpc>
                          <a:spcPct val="120000"/>
                        </a:lnSpc>
                        <a:spcBef>
                          <a:spcPts val="0"/>
                        </a:spcBef>
                        <a:spcAft>
                          <a:spcPts val="0"/>
                        </a:spcAft>
                      </a:pPr>
                      <a:r>
                        <a:rPr lang="en-US" sz="1600" dirty="0">
                          <a:effectLst/>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defTabSz="914400" rtl="0" eaLnBrk="1" latinLnBrk="0" hangingPunct="1">
                        <a:lnSpc>
                          <a:spcPct val="100000"/>
                        </a:lnSpc>
                        <a:spcBef>
                          <a:spcPts val="0"/>
                        </a:spcBef>
                        <a:spcAft>
                          <a:spcPts val="0"/>
                        </a:spcAft>
                      </a:pPr>
                      <a:r>
                        <a:rPr lang="en-US" sz="2000" b="1" kern="1200" dirty="0">
                          <a:solidFill>
                            <a:schemeClr val="lt1"/>
                          </a:solidFill>
                          <a:effectLst/>
                          <a:latin typeface="Yu Gothic UI Semibold" panose="020B0700000000000000" pitchFamily="34" charset="-128"/>
                          <a:ea typeface="Yu Gothic UI Semibold" panose="020B0700000000000000" pitchFamily="34" charset="-128"/>
                          <a:cs typeface="+mn-cs"/>
                        </a:rPr>
                        <a:t>Required courses with some STEM content</a:t>
                      </a:r>
                    </a:p>
                    <a:p>
                      <a:pPr marL="0" marR="0" algn="ctr">
                        <a:lnSpc>
                          <a:spcPct val="120000"/>
                        </a:lnSpc>
                        <a:spcBef>
                          <a:spcPts val="0"/>
                        </a:spcBef>
                        <a:spcAft>
                          <a:spcPts val="0"/>
                        </a:spcAft>
                      </a:pPr>
                      <a:r>
                        <a:rPr lang="en-US" sz="1600" dirty="0">
                          <a:effectLst/>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defTabSz="914400" rtl="0" eaLnBrk="1" latinLnBrk="0" hangingPunct="1">
                        <a:lnSpc>
                          <a:spcPct val="100000"/>
                        </a:lnSpc>
                        <a:spcBef>
                          <a:spcPts val="0"/>
                        </a:spcBef>
                        <a:spcAft>
                          <a:spcPts val="0"/>
                        </a:spcAft>
                      </a:pPr>
                      <a:r>
                        <a:rPr lang="en-US" sz="2000" b="1" kern="1200" dirty="0">
                          <a:solidFill>
                            <a:schemeClr val="lt1"/>
                          </a:solidFill>
                          <a:effectLst/>
                          <a:latin typeface="Yu Gothic UI Semibold" panose="020B0700000000000000" pitchFamily="34" charset="-128"/>
                          <a:ea typeface="Yu Gothic UI Semibold" panose="020B0700000000000000" pitchFamily="34" charset="-128"/>
                          <a:cs typeface="+mn-cs"/>
                        </a:rPr>
                        <a:t>Optional courses that may include STEM content</a:t>
                      </a:r>
                    </a:p>
                    <a:p>
                      <a:pPr marL="0" marR="0" algn="ctr">
                        <a:lnSpc>
                          <a:spcPct val="120000"/>
                        </a:lnSpc>
                        <a:spcBef>
                          <a:spcPts val="0"/>
                        </a:spcBef>
                        <a:spcAft>
                          <a:spcPts val="0"/>
                        </a:spcAft>
                      </a:pPr>
                      <a:r>
                        <a:rPr lang="en-US" sz="1600" dirty="0">
                          <a:effectLst/>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defTabSz="914400" rtl="0" eaLnBrk="1" latinLnBrk="0" hangingPunct="1">
                        <a:lnSpc>
                          <a:spcPct val="100000"/>
                        </a:lnSpc>
                        <a:spcBef>
                          <a:spcPts val="0"/>
                        </a:spcBef>
                        <a:spcAft>
                          <a:spcPts val="0"/>
                        </a:spcAft>
                      </a:pPr>
                      <a:r>
                        <a:rPr lang="en-US" sz="2000" b="1" kern="1200" dirty="0">
                          <a:solidFill>
                            <a:schemeClr val="lt1"/>
                          </a:solidFill>
                          <a:effectLst/>
                          <a:latin typeface="Yu Gothic UI Semibold" panose="020B0700000000000000" pitchFamily="34" charset="-128"/>
                          <a:ea typeface="Yu Gothic UI Semibold" panose="020B0700000000000000" pitchFamily="34" charset="-128"/>
                          <a:cs typeface="+mn-cs"/>
                        </a:rPr>
                        <a:t>Required or optional courses with little or no STEM content</a:t>
                      </a:r>
                    </a:p>
                  </a:txBody>
                  <a:tcPr marL="68580" marR="68580" marT="0" marB="0"/>
                </a:tc>
                <a:extLst>
                  <a:ext uri="{0D108BD9-81ED-4DB2-BD59-A6C34878D82A}">
                    <a16:rowId xmlns:a16="http://schemas.microsoft.com/office/drawing/2014/main" val="2429908441"/>
                  </a:ext>
                </a:extLst>
              </a:tr>
              <a:tr h="1237697">
                <a:tc>
                  <a:txBody>
                    <a:bodyPr/>
                    <a:lstStyle/>
                    <a:p>
                      <a:pPr marL="0" marR="0">
                        <a:lnSpc>
                          <a:spcPct val="100000"/>
                        </a:lnSpc>
                        <a:spcBef>
                          <a:spcPts val="0"/>
                        </a:spcBef>
                        <a:spcAft>
                          <a:spcPts val="0"/>
                        </a:spcAft>
                      </a:pPr>
                      <a:r>
                        <a:rPr lang="en-US" sz="2000" dirty="0" smtClean="0">
                          <a:effectLst/>
                          <a:latin typeface="Yu Gothic UI Semibold" panose="020B0700000000000000" pitchFamily="34" charset="-128"/>
                          <a:ea typeface="Yu Gothic UI Semibold" panose="020B0700000000000000" pitchFamily="34" charset="-128"/>
                        </a:rPr>
                        <a:t>Master</a:t>
                      </a:r>
                      <a:r>
                        <a:rPr lang="en-US" sz="2000" baseline="0" dirty="0" smtClean="0">
                          <a:effectLst/>
                          <a:latin typeface="Yu Gothic UI Semibold" panose="020B0700000000000000" pitchFamily="34" charset="-128"/>
                          <a:ea typeface="Yu Gothic UI Semibold" panose="020B0700000000000000" pitchFamily="34" charset="-128"/>
                        </a:rPr>
                        <a:t> of Landscape Architecture </a:t>
                      </a:r>
                      <a:r>
                        <a:rPr lang="en-US" sz="2000" dirty="0" smtClean="0">
                          <a:effectLst/>
                          <a:latin typeface="Yu Gothic UI Semibold" panose="020B0700000000000000" pitchFamily="34" charset="-128"/>
                          <a:ea typeface="Yu Gothic UI Semibold" panose="020B0700000000000000" pitchFamily="34" charset="-128"/>
                        </a:rPr>
                        <a:t>Harvard University</a:t>
                      </a:r>
                      <a:endParaRPr lang="en-US" sz="2400" dirty="0">
                        <a:effectLst/>
                        <a:latin typeface="Yu Gothic UI Semibold" panose="020B0700000000000000" pitchFamily="34" charset="-128"/>
                        <a:ea typeface="Yu Gothic UI Semibold" panose="020B0700000000000000" pitchFamily="34" charset="-128"/>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000" b="1" dirty="0">
                          <a:effectLst/>
                        </a:rPr>
                        <a:t>13%</a:t>
                      </a:r>
                      <a:endParaRPr lang="en-US" sz="20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000" b="1" dirty="0">
                          <a:effectLst/>
                        </a:rPr>
                        <a:t>47%</a:t>
                      </a:r>
                      <a:endParaRPr lang="en-US" sz="20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000" b="1" dirty="0">
                          <a:effectLst/>
                        </a:rPr>
                        <a:t>33%</a:t>
                      </a:r>
                      <a:endParaRPr lang="en-US" sz="20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000" b="1" dirty="0">
                          <a:effectLst/>
                        </a:rPr>
                        <a:t>7%</a:t>
                      </a:r>
                      <a:endParaRPr lang="en-US" sz="20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34399867"/>
                  </a:ext>
                </a:extLst>
              </a:tr>
              <a:tr h="1237697">
                <a:tc>
                  <a:txBody>
                    <a:bodyPr/>
                    <a:lstStyle/>
                    <a:p>
                      <a:pPr marL="0" marR="0">
                        <a:lnSpc>
                          <a:spcPct val="100000"/>
                        </a:lnSpc>
                        <a:spcBef>
                          <a:spcPts val="0"/>
                        </a:spcBef>
                        <a:spcAft>
                          <a:spcPts val="0"/>
                        </a:spcAft>
                      </a:pPr>
                      <a:r>
                        <a:rPr lang="en-US" sz="2000" dirty="0" smtClean="0">
                          <a:effectLst/>
                          <a:latin typeface="Yu Gothic UI Semibold" panose="020B0700000000000000" pitchFamily="34" charset="-128"/>
                          <a:ea typeface="Yu Gothic UI Semibold" panose="020B0700000000000000" pitchFamily="34" charset="-128"/>
                        </a:rPr>
                        <a:t>Master of Environmental</a:t>
                      </a:r>
                      <a:r>
                        <a:rPr lang="en-US" sz="2000" baseline="0" dirty="0" smtClean="0">
                          <a:effectLst/>
                          <a:latin typeface="Yu Gothic UI Semibold" panose="020B0700000000000000" pitchFamily="34" charset="-128"/>
                          <a:ea typeface="Yu Gothic UI Semibold" panose="020B0700000000000000" pitchFamily="34" charset="-128"/>
                        </a:rPr>
                        <a:t> Studies </a:t>
                      </a:r>
                      <a:r>
                        <a:rPr lang="en-US" sz="2000" dirty="0" smtClean="0">
                          <a:effectLst/>
                          <a:latin typeface="Yu Gothic UI Semibold" panose="020B0700000000000000" pitchFamily="34" charset="-128"/>
                          <a:ea typeface="Yu Gothic UI Semibold" panose="020B0700000000000000" pitchFamily="34" charset="-128"/>
                        </a:rPr>
                        <a:t>University of Pennsylvania</a:t>
                      </a:r>
                      <a:r>
                        <a:rPr lang="en-US" sz="2000" baseline="0" dirty="0" smtClean="0">
                          <a:effectLst/>
                          <a:latin typeface="Yu Gothic UI Semibold" panose="020B0700000000000000" pitchFamily="34" charset="-128"/>
                          <a:ea typeface="Yu Gothic UI Semibold" panose="020B0700000000000000" pitchFamily="34" charset="-128"/>
                        </a:rPr>
                        <a:t> </a:t>
                      </a:r>
                      <a:endParaRPr lang="en-US" sz="2400" dirty="0">
                        <a:effectLst/>
                        <a:latin typeface="Yu Gothic UI Semibold" panose="020B0700000000000000" pitchFamily="34" charset="-128"/>
                        <a:ea typeface="Yu Gothic UI Semibold" panose="020B0700000000000000" pitchFamily="34" charset="-128"/>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000" b="1" dirty="0">
                          <a:effectLst/>
                        </a:rPr>
                        <a:t>8%</a:t>
                      </a:r>
                      <a:endParaRPr lang="en-US" sz="20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000" b="1" dirty="0">
                          <a:effectLst/>
                        </a:rPr>
                        <a:t>17%</a:t>
                      </a:r>
                      <a:endParaRPr lang="en-US" sz="20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000" b="1" dirty="0">
                          <a:effectLst/>
                        </a:rPr>
                        <a:t>75%</a:t>
                      </a:r>
                      <a:endParaRPr lang="en-US" sz="20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000" b="1" dirty="0">
                          <a:effectLst/>
                        </a:rPr>
                        <a:t>-</a:t>
                      </a:r>
                      <a:endParaRPr lang="en-US" sz="20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78336597"/>
                  </a:ext>
                </a:extLst>
              </a:tr>
              <a:tr h="814979">
                <a:tc>
                  <a:txBody>
                    <a:bodyPr/>
                    <a:lstStyle/>
                    <a:p>
                      <a:pPr marL="0" marR="0">
                        <a:lnSpc>
                          <a:spcPct val="100000"/>
                        </a:lnSpc>
                        <a:spcBef>
                          <a:spcPts val="0"/>
                        </a:spcBef>
                        <a:spcAft>
                          <a:spcPts val="0"/>
                        </a:spcAft>
                      </a:pPr>
                      <a:r>
                        <a:rPr lang="en-US" sz="2000" dirty="0" smtClean="0">
                          <a:effectLst/>
                          <a:latin typeface="Yu Gothic UI Semibold" panose="020B0700000000000000" pitchFamily="34" charset="-128"/>
                          <a:ea typeface="Yu Gothic UI Semibold" panose="020B0700000000000000" pitchFamily="34" charset="-128"/>
                        </a:rPr>
                        <a:t>Master of Sustainability </a:t>
                      </a:r>
                    </a:p>
                    <a:p>
                      <a:pPr marL="0" marR="0">
                        <a:lnSpc>
                          <a:spcPct val="100000"/>
                        </a:lnSpc>
                        <a:spcBef>
                          <a:spcPts val="0"/>
                        </a:spcBef>
                        <a:spcAft>
                          <a:spcPts val="0"/>
                        </a:spcAft>
                      </a:pPr>
                      <a:r>
                        <a:rPr lang="en-US" sz="2000" dirty="0" smtClean="0">
                          <a:effectLst/>
                          <a:latin typeface="Yu Gothic UI Semibold" panose="020B0700000000000000" pitchFamily="34" charset="-128"/>
                          <a:ea typeface="Yu Gothic UI Semibold" panose="020B0700000000000000" pitchFamily="34" charset="-128"/>
                        </a:rPr>
                        <a:t>Arizona</a:t>
                      </a:r>
                      <a:r>
                        <a:rPr lang="en-US" sz="2000" baseline="0" dirty="0" smtClean="0">
                          <a:effectLst/>
                          <a:latin typeface="Yu Gothic UI Semibold" panose="020B0700000000000000" pitchFamily="34" charset="-128"/>
                          <a:ea typeface="Yu Gothic UI Semibold" panose="020B0700000000000000" pitchFamily="34" charset="-128"/>
                        </a:rPr>
                        <a:t> State University</a:t>
                      </a:r>
                      <a:endParaRPr lang="en-US" sz="2400" dirty="0">
                        <a:effectLst/>
                        <a:latin typeface="Yu Gothic UI Semibold" panose="020B0700000000000000" pitchFamily="34" charset="-128"/>
                        <a:ea typeface="Yu Gothic UI Semibold" panose="020B0700000000000000" pitchFamily="34" charset="-128"/>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000" b="1" dirty="0">
                          <a:effectLst/>
                        </a:rPr>
                        <a:t>-</a:t>
                      </a:r>
                      <a:endParaRPr lang="en-US" sz="20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000" b="1" dirty="0">
                          <a:effectLst/>
                        </a:rPr>
                        <a:t>16%</a:t>
                      </a:r>
                      <a:endParaRPr lang="en-US" sz="20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000" b="1">
                          <a:effectLst/>
                        </a:rPr>
                        <a:t>49%</a:t>
                      </a:r>
                      <a:endParaRPr lang="en-US" sz="2000" b="1">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2000" b="1" dirty="0">
                          <a:effectLst/>
                        </a:rPr>
                        <a:t>35%</a:t>
                      </a:r>
                      <a:endParaRPr lang="en-US" sz="20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09385795"/>
                  </a:ext>
                </a:extLst>
              </a:tr>
            </a:tbl>
          </a:graphicData>
        </a:graphic>
      </p:graphicFrame>
      <p:sp>
        <p:nvSpPr>
          <p:cNvPr id="6" name="TextBox 5"/>
          <p:cNvSpPr txBox="1"/>
          <p:nvPr/>
        </p:nvSpPr>
        <p:spPr>
          <a:xfrm>
            <a:off x="430165" y="5901392"/>
            <a:ext cx="11615531" cy="584775"/>
          </a:xfrm>
          <a:prstGeom prst="rect">
            <a:avLst/>
          </a:prstGeom>
          <a:noFill/>
        </p:spPr>
        <p:txBody>
          <a:bodyPr wrap="square" rtlCol="0">
            <a:spAutoFit/>
          </a:bodyPr>
          <a:lstStyle/>
          <a:p>
            <a:r>
              <a:rPr lang="en-US" sz="3200" dirty="0" smtClean="0">
                <a:solidFill>
                  <a:srgbClr val="FFA315"/>
                </a:solidFill>
                <a:latin typeface="Yu Gothic UI Semilight" panose="020B0400000000000000" pitchFamily="34" charset="-128"/>
                <a:ea typeface="Yu Gothic UI Semilight" panose="020B0400000000000000" pitchFamily="34" charset="-128"/>
              </a:rPr>
              <a:t>Landscape Architecture Curriculum Comparison</a:t>
            </a:r>
            <a:endParaRPr lang="en-US" sz="3200" dirty="0">
              <a:solidFill>
                <a:srgbClr val="FFA315"/>
              </a:solidFill>
              <a:latin typeface="Yu Gothic UI Semilight" panose="020B0400000000000000" pitchFamily="34" charset="-128"/>
              <a:ea typeface="Yu Gothic UI Semilight" panose="020B0400000000000000" pitchFamily="34" charset="-128"/>
            </a:endParaRPr>
          </a:p>
        </p:txBody>
      </p:sp>
    </p:spTree>
    <p:extLst>
      <p:ext uri="{BB962C8B-B14F-4D97-AF65-F5344CB8AC3E}">
        <p14:creationId xmlns:p14="http://schemas.microsoft.com/office/powerpoint/2010/main" val="327531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7811577" y="152516"/>
            <a:ext cx="1903923" cy="17970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96210" y="431257"/>
            <a:ext cx="6673993" cy="4647426"/>
          </a:xfrm>
          <a:prstGeom prst="rect">
            <a:avLst/>
          </a:prstGeom>
          <a:noFill/>
        </p:spPr>
        <p:txBody>
          <a:bodyPr wrap="square" rtlCol="0">
            <a:spAutoFit/>
          </a:bodyPr>
          <a:lstStyle/>
          <a:p>
            <a:endParaRPr lang="en-US" sz="3200" b="1" dirty="0" smtClean="0">
              <a:solidFill>
                <a:schemeClr val="bg1"/>
              </a:solidFill>
            </a:endParaRPr>
          </a:p>
          <a:p>
            <a:pPr lvl="3"/>
            <a:r>
              <a:rPr lang="en-US" sz="2400" b="1" dirty="0" smtClean="0">
                <a:solidFill>
                  <a:schemeClr val="bg1"/>
                </a:solidFill>
                <a:latin typeface="Skolar Latin"/>
              </a:rPr>
              <a:t>FEDERAL</a:t>
            </a:r>
          </a:p>
          <a:p>
            <a:pPr marL="1828800" lvl="3" indent="-457200">
              <a:buFont typeface="Wingdings" panose="05000000000000000000" pitchFamily="2" charset="2"/>
              <a:buChar char="§"/>
            </a:pPr>
            <a:r>
              <a:rPr lang="en-US" sz="2400" dirty="0" smtClean="0">
                <a:solidFill>
                  <a:schemeClr val="bg1"/>
                </a:solidFill>
                <a:latin typeface="Skolar Latin"/>
              </a:rPr>
              <a:t>Bureau </a:t>
            </a:r>
            <a:r>
              <a:rPr lang="en-US" sz="2400" dirty="0">
                <a:solidFill>
                  <a:schemeClr val="bg1"/>
                </a:solidFill>
                <a:latin typeface="Skolar Latin"/>
              </a:rPr>
              <a:t>of Labor </a:t>
            </a:r>
            <a:r>
              <a:rPr lang="en-US" sz="2400" dirty="0" smtClean="0">
                <a:solidFill>
                  <a:schemeClr val="bg1"/>
                </a:solidFill>
                <a:latin typeface="Skolar Latin"/>
              </a:rPr>
              <a:t>Statistics </a:t>
            </a:r>
          </a:p>
          <a:p>
            <a:pPr marL="1828800" lvl="3" indent="-457200">
              <a:buFont typeface="Wingdings" panose="05000000000000000000" pitchFamily="2" charset="2"/>
              <a:buChar char="§"/>
            </a:pPr>
            <a:r>
              <a:rPr lang="en-US" sz="2400" dirty="0" smtClean="0">
                <a:solidFill>
                  <a:schemeClr val="bg1"/>
                </a:solidFill>
                <a:latin typeface="Skolar Latin"/>
              </a:rPr>
              <a:t>Office of Management and Budget</a:t>
            </a:r>
          </a:p>
          <a:p>
            <a:pPr marL="1828800" lvl="3" indent="-457200">
              <a:buFont typeface="Wingdings" panose="05000000000000000000" pitchFamily="2" charset="2"/>
              <a:buChar char="§"/>
            </a:pPr>
            <a:r>
              <a:rPr lang="en-US" sz="2400" dirty="0" smtClean="0">
                <a:solidFill>
                  <a:schemeClr val="bg1"/>
                </a:solidFill>
                <a:latin typeface="Skolar Latin"/>
              </a:rPr>
              <a:t>Government Accountability Office</a:t>
            </a:r>
          </a:p>
          <a:p>
            <a:pPr marL="1828800" lvl="3" indent="-457200">
              <a:buFont typeface="Wingdings" panose="05000000000000000000" pitchFamily="2" charset="2"/>
              <a:buChar char="§"/>
            </a:pPr>
            <a:r>
              <a:rPr lang="en-US" sz="2400" dirty="0" smtClean="0">
                <a:solidFill>
                  <a:schemeClr val="bg1"/>
                </a:solidFill>
                <a:latin typeface="Skolar Latin"/>
              </a:rPr>
              <a:t>Census Bureau</a:t>
            </a:r>
          </a:p>
          <a:p>
            <a:pPr marL="1828800" lvl="3" indent="-457200">
              <a:buFont typeface="Wingdings" panose="05000000000000000000" pitchFamily="2" charset="2"/>
              <a:buChar char="§"/>
            </a:pPr>
            <a:r>
              <a:rPr lang="en-US" sz="2400" dirty="0" smtClean="0">
                <a:solidFill>
                  <a:schemeClr val="bg1"/>
                </a:solidFill>
                <a:latin typeface="Skolar Latin"/>
              </a:rPr>
              <a:t>Congressional Research Service</a:t>
            </a:r>
            <a:endParaRPr lang="en-US" sz="2400" dirty="0">
              <a:solidFill>
                <a:schemeClr val="bg1"/>
              </a:solidFill>
              <a:latin typeface="Skolar Latin"/>
            </a:endParaRPr>
          </a:p>
          <a:p>
            <a:pPr lvl="3"/>
            <a:endParaRPr lang="en-US" sz="2400" dirty="0" smtClean="0">
              <a:solidFill>
                <a:schemeClr val="bg1"/>
              </a:solidFill>
              <a:latin typeface="Skolar Latin"/>
            </a:endParaRPr>
          </a:p>
          <a:p>
            <a:pPr lvl="3"/>
            <a:r>
              <a:rPr lang="en-US" sz="2400" b="1" dirty="0" smtClean="0">
                <a:solidFill>
                  <a:schemeClr val="bg1"/>
                </a:solidFill>
                <a:latin typeface="Skolar Latin"/>
              </a:rPr>
              <a:t>STATE</a:t>
            </a:r>
            <a:endParaRPr lang="en-US" sz="2400" b="1" dirty="0">
              <a:solidFill>
                <a:schemeClr val="bg1"/>
              </a:solidFill>
              <a:latin typeface="Skolar Latin"/>
            </a:endParaRPr>
          </a:p>
          <a:p>
            <a:pPr marL="1828800" lvl="3" indent="-457200">
              <a:buFont typeface="Wingdings" panose="05000000000000000000" pitchFamily="2" charset="2"/>
              <a:buChar char="§"/>
            </a:pPr>
            <a:r>
              <a:rPr lang="en-US" sz="2400" dirty="0">
                <a:solidFill>
                  <a:schemeClr val="bg1"/>
                </a:solidFill>
                <a:latin typeface="Skolar Latin"/>
              </a:rPr>
              <a:t>Connecticut</a:t>
            </a:r>
          </a:p>
          <a:p>
            <a:pPr marL="1828800" lvl="3" indent="-457200">
              <a:buFont typeface="Wingdings" panose="05000000000000000000" pitchFamily="2" charset="2"/>
              <a:buChar char="§"/>
            </a:pPr>
            <a:r>
              <a:rPr lang="en-US" sz="2400" dirty="0">
                <a:solidFill>
                  <a:schemeClr val="bg1"/>
                </a:solidFill>
                <a:latin typeface="Skolar Latin"/>
              </a:rPr>
              <a:t>Florida</a:t>
            </a:r>
          </a:p>
          <a:p>
            <a:pPr marL="1828800" lvl="3" indent="-457200">
              <a:buFont typeface="Wingdings" panose="05000000000000000000" pitchFamily="2" charset="2"/>
              <a:buChar char="§"/>
            </a:pPr>
            <a:r>
              <a:rPr lang="en-US" sz="2400" dirty="0">
                <a:solidFill>
                  <a:schemeClr val="bg1"/>
                </a:solidFill>
                <a:latin typeface="Skolar Latin"/>
              </a:rPr>
              <a:t>New </a:t>
            </a:r>
            <a:r>
              <a:rPr lang="en-US" sz="2400" dirty="0" smtClean="0">
                <a:solidFill>
                  <a:schemeClr val="bg1"/>
                </a:solidFill>
                <a:latin typeface="Skolar Latin"/>
              </a:rPr>
              <a:t>York</a:t>
            </a:r>
            <a:endParaRPr lang="en-US" sz="2400" dirty="0">
              <a:solidFill>
                <a:schemeClr val="bg1"/>
              </a:solidFill>
              <a:latin typeface="Skolar Latin"/>
            </a:endParaRPr>
          </a:p>
        </p:txBody>
      </p:sp>
      <p:sp>
        <p:nvSpPr>
          <p:cNvPr id="3" name="TextBox 2"/>
          <p:cNvSpPr txBox="1"/>
          <p:nvPr/>
        </p:nvSpPr>
        <p:spPr>
          <a:xfrm>
            <a:off x="457200" y="5852160"/>
            <a:ext cx="6656832" cy="646331"/>
          </a:xfrm>
          <a:prstGeom prst="rect">
            <a:avLst/>
          </a:prstGeom>
          <a:noFill/>
        </p:spPr>
        <p:txBody>
          <a:bodyPr wrap="square" rtlCol="0">
            <a:spAutoFit/>
          </a:bodyPr>
          <a:lstStyle/>
          <a:p>
            <a:r>
              <a:rPr lang="en-US" sz="3600" dirty="0">
                <a:solidFill>
                  <a:srgbClr val="FFA315"/>
                </a:solidFill>
                <a:latin typeface="Yu Gothic UI Light" panose="020B0300000000000000" pitchFamily="34" charset="-128"/>
                <a:ea typeface="Yu Gothic UI Light" panose="020B0300000000000000" pitchFamily="34" charset="-128"/>
              </a:rPr>
              <a:t>Current LA STEM </a:t>
            </a:r>
            <a:r>
              <a:rPr lang="en-US" sz="3600" dirty="0" smtClean="0">
                <a:solidFill>
                  <a:srgbClr val="FFA315"/>
                </a:solidFill>
                <a:latin typeface="Yu Gothic UI Light" panose="020B0300000000000000" pitchFamily="34" charset="-128"/>
                <a:ea typeface="Yu Gothic UI Light" panose="020B0300000000000000" pitchFamily="34" charset="-128"/>
              </a:rPr>
              <a:t>Designations</a:t>
            </a:r>
            <a:endParaRPr lang="en-US" sz="3600" dirty="0">
              <a:solidFill>
                <a:srgbClr val="FFA315"/>
              </a:solidFill>
              <a:latin typeface="Yu Gothic UI Light" panose="020B0300000000000000" pitchFamily="34" charset="-128"/>
              <a:ea typeface="Yu Gothic UI Light" panose="020B0300000000000000" pitchFamily="34" charset="-128"/>
            </a:endParaRPr>
          </a:p>
        </p:txBody>
      </p:sp>
      <p:pic>
        <p:nvPicPr>
          <p:cNvPr id="1026" name="Picture 2" descr="Image result for department of labor statistic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2203" y="271037"/>
            <a:ext cx="1582359" cy="13858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office of management and budg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5476" y="1752599"/>
            <a:ext cx="1712143" cy="17121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government accountability offi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97709" y="1752599"/>
            <a:ext cx="1712144" cy="17121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ensus bureau"/>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979" t="7850" r="12644" b="8366"/>
          <a:stretch/>
        </p:blipFill>
        <p:spPr bwMode="auto">
          <a:xfrm>
            <a:off x="5877783" y="3693771"/>
            <a:ext cx="2762250" cy="15891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Image result for congressional research servi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8704" y="3693772"/>
            <a:ext cx="2776390" cy="15891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61435" y="207645"/>
            <a:ext cx="4154805" cy="5286464"/>
          </a:xfrm>
          <a:prstGeom prst="rect">
            <a:avLst/>
          </a:prstGeom>
          <a:ln>
            <a:solidFill>
              <a:schemeClr val="tx1"/>
            </a:solidFill>
          </a:ln>
        </p:spPr>
      </p:pic>
      <p:sp>
        <p:nvSpPr>
          <p:cNvPr id="9" name="Rectangle 8"/>
          <p:cNvSpPr/>
          <p:nvPr/>
        </p:nvSpPr>
        <p:spPr>
          <a:xfrm>
            <a:off x="432222" y="5780782"/>
            <a:ext cx="5898474" cy="1077218"/>
          </a:xfrm>
          <a:prstGeom prst="rect">
            <a:avLst/>
          </a:prstGeom>
        </p:spPr>
        <p:txBody>
          <a:bodyPr wrap="square">
            <a:spAutoFit/>
          </a:bodyPr>
          <a:lstStyle/>
          <a:p>
            <a:r>
              <a:rPr lang="en-US" sz="3200" dirty="0" smtClean="0">
                <a:solidFill>
                  <a:srgbClr val="FFA315"/>
                </a:solidFill>
                <a:latin typeface="Yu Gothic UI Semilight" panose="020B0400000000000000" pitchFamily="34" charset="-128"/>
                <a:ea typeface="Yu Gothic UI Semilight" panose="020B0400000000000000" pitchFamily="34" charset="-128"/>
              </a:rPr>
              <a:t>ASLA Letter to the Department of Homeland Security</a:t>
            </a:r>
            <a:endParaRPr lang="en-US" sz="3200" dirty="0">
              <a:solidFill>
                <a:srgbClr val="FFA315"/>
              </a:solidFill>
              <a:latin typeface="Yu Gothic UI Semilight" panose="020B0400000000000000" pitchFamily="34" charset="-128"/>
              <a:ea typeface="Yu Gothic UI Semilight" panose="020B0400000000000000" pitchFamily="34" charset="-128"/>
            </a:endParaRPr>
          </a:p>
        </p:txBody>
      </p:sp>
    </p:spTree>
    <p:extLst>
      <p:ext uri="{BB962C8B-B14F-4D97-AF65-F5344CB8AC3E}">
        <p14:creationId xmlns:p14="http://schemas.microsoft.com/office/powerpoint/2010/main" val="260028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2806" y="5987534"/>
            <a:ext cx="6660474" cy="523220"/>
          </a:xfrm>
          <a:prstGeom prst="rect">
            <a:avLst/>
          </a:prstGeom>
        </p:spPr>
        <p:txBody>
          <a:bodyPr wrap="square">
            <a:spAutoFit/>
          </a:bodyPr>
          <a:lstStyle/>
          <a:p>
            <a:r>
              <a:rPr lang="en-US" sz="2800" dirty="0" smtClean="0">
                <a:solidFill>
                  <a:srgbClr val="FFA315"/>
                </a:solidFill>
                <a:latin typeface="Yu Gothic UI Semilight" panose="020B0400000000000000" pitchFamily="34" charset="-128"/>
                <a:ea typeface="Yu Gothic UI Semilight" panose="020B0400000000000000" pitchFamily="34" charset="-128"/>
              </a:rPr>
              <a:t>STEM Education Coalition</a:t>
            </a:r>
            <a:endParaRPr lang="en-US" sz="2800" dirty="0">
              <a:solidFill>
                <a:srgbClr val="FFA315"/>
              </a:solidFill>
              <a:latin typeface="Yu Gothic UI Semilight" panose="020B0400000000000000" pitchFamily="34" charset="-128"/>
              <a:ea typeface="Yu Gothic UI Semilight" panose="020B0400000000000000" pitchFamily="34" charset="-128"/>
            </a:endParaRPr>
          </a:p>
        </p:txBody>
      </p:sp>
      <p:pic>
        <p:nvPicPr>
          <p:cNvPr id="5" name="Picture 4"/>
          <p:cNvPicPr>
            <a:picLocks noChangeAspect="1"/>
          </p:cNvPicPr>
          <p:nvPr/>
        </p:nvPicPr>
        <p:blipFill rotWithShape="1">
          <a:blip r:embed="rId3"/>
          <a:srcRect l="36691" t="8069" r="38034" b="1910"/>
          <a:stretch/>
        </p:blipFill>
        <p:spPr>
          <a:xfrm>
            <a:off x="4320330" y="755010"/>
            <a:ext cx="3212984" cy="4899169"/>
          </a:xfrm>
          <a:prstGeom prst="rect">
            <a:avLst/>
          </a:prstGeom>
        </p:spPr>
      </p:pic>
    </p:spTree>
    <p:extLst>
      <p:ext uri="{BB962C8B-B14F-4D97-AF65-F5344CB8AC3E}">
        <p14:creationId xmlns:p14="http://schemas.microsoft.com/office/powerpoint/2010/main" val="323990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27158" y="2065824"/>
            <a:ext cx="6694658" cy="2089081"/>
          </a:xfrm>
          <a:prstGeom prst="rect">
            <a:avLst/>
          </a:prstGeom>
        </p:spPr>
        <p:txBody>
          <a:bodyPr/>
          <a:lstStyle/>
          <a:p>
            <a:pPr algn="ctr" defTabSz="457200">
              <a:spcBef>
                <a:spcPct val="0"/>
              </a:spcBef>
              <a:defRPr/>
            </a:pPr>
            <a:r>
              <a:rPr kumimoji="0" lang="en-US" sz="2400" b="0" i="0" u="none" strike="noStrike" kern="1200" cap="none" spc="0" normalizeH="0" baseline="0" noProof="0" dirty="0" smtClean="0">
                <a:ln>
                  <a:noFill/>
                </a:ln>
                <a:solidFill>
                  <a:prstClr val="white"/>
                </a:solidFill>
                <a:effectLst/>
                <a:uLnTx/>
                <a:uFillTx/>
                <a:latin typeface="Yu Gothic UI Semilight" panose="020B0400000000000000" pitchFamily="34" charset="-128"/>
                <a:ea typeface="Yu Gothic UI Semilight" panose="020B0400000000000000" pitchFamily="34" charset="-128"/>
                <a:cs typeface="Retina Light"/>
              </a:rPr>
              <a:t>Presenter 1</a:t>
            </a:r>
            <a:r>
              <a:rPr kumimoji="0" lang="en-US" sz="2400" b="0" i="0" u="none" strike="noStrike" kern="1200" cap="none" spc="0" normalizeH="0" noProof="0" dirty="0" smtClean="0">
                <a:ln>
                  <a:noFill/>
                </a:ln>
                <a:solidFill>
                  <a:prstClr val="white"/>
                </a:solidFill>
                <a:effectLst/>
                <a:uLnTx/>
                <a:uFillTx/>
                <a:latin typeface="Yu Gothic UI Semilight" panose="020B0400000000000000" pitchFamily="34" charset="-128"/>
                <a:ea typeface="Yu Gothic UI Semilight" panose="020B0400000000000000" pitchFamily="34" charset="-128"/>
                <a:cs typeface="Retina Light"/>
              </a:rPr>
              <a:t> Name</a:t>
            </a:r>
            <a:endParaRPr lang="en-US" sz="2400" dirty="0">
              <a:solidFill>
                <a:schemeClr val="bg1"/>
              </a:solidFill>
              <a:latin typeface="SkolarLatin-Regular"/>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400" dirty="0" smtClean="0">
                <a:solidFill>
                  <a:prstClr val="white"/>
                </a:solidFill>
                <a:latin typeface="Yu Gothic UI Semilight" panose="020B0400000000000000" pitchFamily="34" charset="-128"/>
                <a:ea typeface="Yu Gothic UI Semilight" panose="020B0400000000000000" pitchFamily="34" charset="-128"/>
                <a:cs typeface="Retina Light"/>
              </a:rPr>
              <a:t>Title</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Yu Gothic UI Semilight" panose="020B0400000000000000" pitchFamily="34" charset="-128"/>
              <a:ea typeface="Yu Gothic UI Semilight" panose="020B0400000000000000" pitchFamily="34" charset="-128"/>
              <a:cs typeface="Retina Light"/>
            </a:endParaRPr>
          </a:p>
          <a:p>
            <a:pPr algn="ctr" defTabSz="457200">
              <a:spcBef>
                <a:spcPct val="0"/>
              </a:spcBef>
              <a:defRPr/>
            </a:pPr>
            <a:r>
              <a:rPr lang="en-US" sz="2400" dirty="0" smtClean="0">
                <a:solidFill>
                  <a:prstClr val="white"/>
                </a:solidFill>
                <a:latin typeface="Yu Gothic UI Semilight" panose="020B0400000000000000" pitchFamily="34" charset="-128"/>
                <a:ea typeface="Yu Gothic UI Semilight" panose="020B0400000000000000" pitchFamily="34" charset="-128"/>
                <a:cs typeface="Retina Light"/>
              </a:rPr>
              <a:t>Presenter 2 Name</a:t>
            </a:r>
            <a:endParaRPr lang="en-US" sz="2400" dirty="0">
              <a:solidFill>
                <a:prstClr val="white"/>
              </a:solidFill>
              <a:latin typeface="Yu Gothic UI Semilight" panose="020B0400000000000000" pitchFamily="34" charset="-128"/>
              <a:ea typeface="Yu Gothic UI Semilight" panose="020B0400000000000000" pitchFamily="34" charset="-128"/>
              <a:cs typeface="Retina Light"/>
            </a:endParaRPr>
          </a:p>
          <a:p>
            <a:pPr algn="ctr" defTabSz="457200">
              <a:spcBef>
                <a:spcPct val="0"/>
              </a:spcBef>
              <a:defRPr/>
            </a:pPr>
            <a:r>
              <a:rPr lang="en-US" sz="2400" dirty="0" smtClean="0">
                <a:solidFill>
                  <a:prstClr val="white"/>
                </a:solidFill>
                <a:latin typeface="Yu Gothic UI Semilight" panose="020B0400000000000000" pitchFamily="34" charset="-128"/>
                <a:ea typeface="Yu Gothic UI Semilight" panose="020B0400000000000000" pitchFamily="34" charset="-128"/>
                <a:cs typeface="Retina Light"/>
              </a:rPr>
              <a:t>Title</a:t>
            </a:r>
            <a:endParaRPr lang="en-US" sz="2400" dirty="0">
              <a:solidFill>
                <a:prstClr val="white"/>
              </a:solidFill>
              <a:latin typeface="Yu Gothic UI Semilight" panose="020B0400000000000000" pitchFamily="34" charset="-128"/>
              <a:ea typeface="Yu Gothic UI Semilight" panose="020B0400000000000000" pitchFamily="34" charset="-128"/>
              <a:cs typeface="Retina Light"/>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smtClean="0">
              <a:ln>
                <a:noFill/>
              </a:ln>
              <a:solidFill>
                <a:prstClr val="white"/>
              </a:solidFill>
              <a:effectLst/>
              <a:uLnTx/>
              <a:uFillTx/>
              <a:latin typeface="Yu Gothic UI Semilight" panose="020B0400000000000000" pitchFamily="34" charset="-128"/>
              <a:ea typeface="Yu Gothic UI Semilight" panose="020B0400000000000000" pitchFamily="34" charset="-128"/>
              <a:cs typeface="Retina Light"/>
            </a:endParaRPr>
          </a:p>
        </p:txBody>
      </p:sp>
    </p:spTree>
    <p:extLst>
      <p:ext uri="{BB962C8B-B14F-4D97-AF65-F5344CB8AC3E}">
        <p14:creationId xmlns:p14="http://schemas.microsoft.com/office/powerpoint/2010/main" val="361854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6789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76469" y="5897486"/>
            <a:ext cx="10256520" cy="584775"/>
          </a:xfrm>
          <a:prstGeom prst="rect">
            <a:avLst/>
          </a:prstGeom>
          <a:noFill/>
        </p:spPr>
        <p:txBody>
          <a:bodyPr wrap="square" rtlCol="0">
            <a:spAutoFit/>
          </a:bodyPr>
          <a:lstStyle/>
          <a:p>
            <a:r>
              <a:rPr lang="en-US" sz="3200" dirty="0" smtClean="0">
                <a:solidFill>
                  <a:srgbClr val="FFA315"/>
                </a:solidFill>
                <a:latin typeface="Yu Gothic UI Semilight" panose="020B0400000000000000" pitchFamily="34" charset="-128"/>
                <a:ea typeface="Yu Gothic UI Semilight" panose="020B0400000000000000" pitchFamily="34" charset="-128"/>
              </a:rPr>
              <a:t>Landscape Architecture and STEM</a:t>
            </a:r>
            <a:endParaRPr lang="en-US" sz="3200" dirty="0">
              <a:solidFill>
                <a:srgbClr val="FFA315"/>
              </a:solidFill>
              <a:latin typeface="Yu Gothic UI Semilight" panose="020B0400000000000000" pitchFamily="34" charset="-128"/>
              <a:ea typeface="Yu Gothic UI Semilight" panose="020B0400000000000000" pitchFamily="34" charset="-128"/>
            </a:endParaRPr>
          </a:p>
        </p:txBody>
      </p:sp>
      <p:pic>
        <p:nvPicPr>
          <p:cNvPr id="2050" name="Picture 2" descr="1 Atlas - Earth_for_10bill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556" y="64169"/>
            <a:ext cx="8694822" cy="55558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6254" y="5040256"/>
            <a:ext cx="3254418" cy="646331"/>
          </a:xfrm>
          <a:prstGeom prst="rect">
            <a:avLst/>
          </a:prstGeom>
          <a:noFill/>
        </p:spPr>
        <p:txBody>
          <a:bodyPr wrap="square" rtlCol="0">
            <a:spAutoFit/>
          </a:bodyPr>
          <a:lstStyle/>
          <a:p>
            <a:r>
              <a:rPr lang="en-US" sz="900" i="1" dirty="0" smtClean="0">
                <a:latin typeface="Yu Gothic" panose="020B0400000000000000" pitchFamily="34" charset="-128"/>
                <a:ea typeface="Yu Gothic" panose="020B0400000000000000" pitchFamily="34" charset="-128"/>
              </a:rPr>
              <a:t>University of Pennsylvania Landscape </a:t>
            </a:r>
          </a:p>
          <a:p>
            <a:r>
              <a:rPr lang="en-US" sz="900" i="1" dirty="0" smtClean="0">
                <a:latin typeface="Yu Gothic" panose="020B0400000000000000" pitchFamily="34" charset="-128"/>
                <a:ea typeface="Yu Gothic" panose="020B0400000000000000" pitchFamily="34" charset="-128"/>
              </a:rPr>
              <a:t>Architecture Department</a:t>
            </a:r>
          </a:p>
          <a:p>
            <a:r>
              <a:rPr lang="en-US" sz="900" i="1" dirty="0" smtClean="0">
                <a:latin typeface="Yu Gothic" panose="020B0400000000000000" pitchFamily="34" charset="-128"/>
                <a:ea typeface="Yu Gothic" panose="020B0400000000000000" pitchFamily="34" charset="-128"/>
              </a:rPr>
              <a:t>Professor Richard Weller</a:t>
            </a:r>
          </a:p>
          <a:p>
            <a:r>
              <a:rPr lang="en-US" sz="900" i="1" dirty="0" smtClean="0">
                <a:latin typeface="Yu Gothic" panose="020B0400000000000000" pitchFamily="34" charset="-128"/>
                <a:ea typeface="Yu Gothic" panose="020B0400000000000000" pitchFamily="34" charset="-128"/>
              </a:rPr>
              <a:t>Mapping the Crisis</a:t>
            </a:r>
            <a:endParaRPr lang="en-US" sz="900" i="1"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63268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9839" y="646984"/>
            <a:ext cx="7407770" cy="826421"/>
          </a:xfrm>
          <a:prstGeom prst="rect">
            <a:avLst/>
          </a:prstGeom>
        </p:spPr>
      </p:pic>
      <p:pic>
        <p:nvPicPr>
          <p:cNvPr id="3" name="Picture 2"/>
          <p:cNvPicPr>
            <a:picLocks noChangeAspect="1"/>
          </p:cNvPicPr>
          <p:nvPr/>
        </p:nvPicPr>
        <p:blipFill rotWithShape="1">
          <a:blip r:embed="rId4"/>
          <a:srcRect t="25704" r="1034"/>
          <a:stretch/>
        </p:blipFill>
        <p:spPr>
          <a:xfrm>
            <a:off x="5352176" y="2117537"/>
            <a:ext cx="6240574" cy="3513704"/>
          </a:xfrm>
          <a:prstGeom prst="rect">
            <a:avLst/>
          </a:prstGeom>
        </p:spPr>
      </p:pic>
      <p:sp>
        <p:nvSpPr>
          <p:cNvPr id="5" name="Rectangle 4"/>
          <p:cNvSpPr/>
          <p:nvPr/>
        </p:nvSpPr>
        <p:spPr>
          <a:xfrm>
            <a:off x="8472463" y="327201"/>
            <a:ext cx="3061981" cy="14429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5940" y="606630"/>
            <a:ext cx="2533650" cy="866775"/>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1498" t="3425" r="4098" b="5199"/>
          <a:stretch/>
        </p:blipFill>
        <p:spPr>
          <a:xfrm>
            <a:off x="689839" y="2114026"/>
            <a:ext cx="4331778" cy="3517215"/>
          </a:xfrm>
          <a:prstGeom prst="rect">
            <a:avLst/>
          </a:prstGeom>
        </p:spPr>
      </p:pic>
    </p:spTree>
    <p:extLst>
      <p:ext uri="{BB962C8B-B14F-4D97-AF65-F5344CB8AC3E}">
        <p14:creationId xmlns:p14="http://schemas.microsoft.com/office/powerpoint/2010/main" val="103721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95666" y="2167640"/>
            <a:ext cx="2896674" cy="1077218"/>
          </a:xfrm>
          <a:prstGeom prst="rect">
            <a:avLst/>
          </a:prstGeom>
          <a:noFill/>
        </p:spPr>
        <p:txBody>
          <a:bodyPr wrap="square" rtlCol="0">
            <a:spAutoFit/>
          </a:bodyPr>
          <a:lstStyle/>
          <a:p>
            <a:pPr algn="ctr"/>
            <a:r>
              <a:rPr lang="en-US" sz="4000" dirty="0" smtClean="0">
                <a:solidFill>
                  <a:schemeClr val="bg1"/>
                </a:solidFill>
                <a:latin typeface="SkolarLatin-Regular"/>
              </a:rPr>
              <a:t>Thank you!</a:t>
            </a:r>
          </a:p>
          <a:p>
            <a:pPr algn="ctr"/>
            <a:endParaRPr lang="en-US" sz="2400" dirty="0" smtClean="0">
              <a:solidFill>
                <a:schemeClr val="bg1"/>
              </a:solidFill>
              <a:latin typeface="SkolarLatin-Regular"/>
            </a:endParaRPr>
          </a:p>
        </p:txBody>
      </p:sp>
      <p:sp>
        <p:nvSpPr>
          <p:cNvPr id="2" name="Rectangle 1"/>
          <p:cNvSpPr/>
          <p:nvPr/>
        </p:nvSpPr>
        <p:spPr>
          <a:xfrm>
            <a:off x="643578" y="4453604"/>
            <a:ext cx="2877312" cy="1200329"/>
          </a:xfrm>
          <a:prstGeom prst="rect">
            <a:avLst/>
          </a:prstGeom>
        </p:spPr>
        <p:txBody>
          <a:bodyPr wrap="square">
            <a:spAutoFit/>
          </a:bodyPr>
          <a:lstStyle/>
          <a:p>
            <a:pPr algn="ctr" defTabSz="457200">
              <a:spcBef>
                <a:spcPct val="0"/>
              </a:spcBef>
              <a:defRPr/>
            </a:pPr>
            <a:r>
              <a:rPr lang="en-US" sz="2400" dirty="0">
                <a:solidFill>
                  <a:prstClr val="white"/>
                </a:solidFill>
                <a:latin typeface="Yu Gothic UI Semilight" panose="020B0400000000000000" pitchFamily="34" charset="-128"/>
                <a:ea typeface="Yu Gothic UI Semilight" panose="020B0400000000000000" pitchFamily="34" charset="-128"/>
                <a:cs typeface="Retina Light"/>
              </a:rPr>
              <a:t>Presenter 1 Name</a:t>
            </a:r>
            <a:endParaRPr lang="en-US" sz="2400" dirty="0">
              <a:solidFill>
                <a:schemeClr val="bg1"/>
              </a:solidFill>
              <a:latin typeface="SkolarLatin-Regular"/>
            </a:endParaRPr>
          </a:p>
          <a:p>
            <a:pPr lvl="0" algn="ctr" defTabSz="457200">
              <a:spcBef>
                <a:spcPct val="0"/>
              </a:spcBef>
              <a:defRPr/>
            </a:pPr>
            <a:r>
              <a:rPr lang="en-US" sz="2400" dirty="0" smtClean="0">
                <a:solidFill>
                  <a:prstClr val="white"/>
                </a:solidFill>
                <a:latin typeface="Yu Gothic UI Semilight" panose="020B0400000000000000" pitchFamily="34" charset="-128"/>
                <a:ea typeface="Yu Gothic UI Semilight" panose="020B0400000000000000" pitchFamily="34" charset="-128"/>
                <a:cs typeface="Retina Light"/>
              </a:rPr>
              <a:t>Email address</a:t>
            </a:r>
            <a:endParaRPr lang="en-US" sz="2400" dirty="0">
              <a:solidFill>
                <a:prstClr val="white"/>
              </a:solidFill>
              <a:latin typeface="Yu Gothic UI Semilight" panose="020B0400000000000000" pitchFamily="34" charset="-128"/>
              <a:ea typeface="Yu Gothic UI Semilight" panose="020B0400000000000000" pitchFamily="34" charset="-128"/>
              <a:cs typeface="Retina Light"/>
            </a:endParaRPr>
          </a:p>
          <a:p>
            <a:pPr lvl="0" algn="ctr" defTabSz="457200">
              <a:spcBef>
                <a:spcPct val="0"/>
              </a:spcBef>
              <a:defRPr/>
            </a:pPr>
            <a:endParaRPr lang="en-US" sz="2400" dirty="0">
              <a:solidFill>
                <a:prstClr val="white"/>
              </a:solidFill>
              <a:latin typeface="Yu Gothic UI Semilight" panose="020B0400000000000000" pitchFamily="34" charset="-128"/>
              <a:ea typeface="Yu Gothic UI Semilight" panose="020B0400000000000000" pitchFamily="34" charset="-128"/>
              <a:cs typeface="Retina Light"/>
            </a:endParaRPr>
          </a:p>
        </p:txBody>
      </p:sp>
      <p:sp>
        <p:nvSpPr>
          <p:cNvPr id="5" name="Rectangle 4"/>
          <p:cNvSpPr/>
          <p:nvPr/>
        </p:nvSpPr>
        <p:spPr>
          <a:xfrm>
            <a:off x="8551614" y="4453603"/>
            <a:ext cx="2877312" cy="1200329"/>
          </a:xfrm>
          <a:prstGeom prst="rect">
            <a:avLst/>
          </a:prstGeom>
        </p:spPr>
        <p:txBody>
          <a:bodyPr wrap="square">
            <a:spAutoFit/>
          </a:bodyPr>
          <a:lstStyle/>
          <a:p>
            <a:pPr algn="ctr" defTabSz="457200">
              <a:spcBef>
                <a:spcPct val="0"/>
              </a:spcBef>
              <a:defRPr/>
            </a:pPr>
            <a:r>
              <a:rPr lang="en-US" sz="2400" dirty="0">
                <a:solidFill>
                  <a:prstClr val="white"/>
                </a:solidFill>
                <a:latin typeface="Yu Gothic UI Semilight" panose="020B0400000000000000" pitchFamily="34" charset="-128"/>
                <a:ea typeface="Yu Gothic UI Semilight" panose="020B0400000000000000" pitchFamily="34" charset="-128"/>
                <a:cs typeface="Retina Light"/>
              </a:rPr>
              <a:t>Presenter </a:t>
            </a:r>
            <a:r>
              <a:rPr lang="en-US" sz="2400" dirty="0" smtClean="0">
                <a:solidFill>
                  <a:prstClr val="white"/>
                </a:solidFill>
                <a:latin typeface="Yu Gothic UI Semilight" panose="020B0400000000000000" pitchFamily="34" charset="-128"/>
                <a:ea typeface="Yu Gothic UI Semilight" panose="020B0400000000000000" pitchFamily="34" charset="-128"/>
                <a:cs typeface="Retina Light"/>
              </a:rPr>
              <a:t>2 </a:t>
            </a:r>
            <a:r>
              <a:rPr lang="en-US" sz="2400" dirty="0">
                <a:solidFill>
                  <a:prstClr val="white"/>
                </a:solidFill>
                <a:latin typeface="Yu Gothic UI Semilight" panose="020B0400000000000000" pitchFamily="34" charset="-128"/>
                <a:ea typeface="Yu Gothic UI Semilight" panose="020B0400000000000000" pitchFamily="34" charset="-128"/>
                <a:cs typeface="Retina Light"/>
              </a:rPr>
              <a:t>Name</a:t>
            </a:r>
            <a:endParaRPr lang="en-US" sz="2400" dirty="0">
              <a:solidFill>
                <a:schemeClr val="bg1"/>
              </a:solidFill>
              <a:latin typeface="SkolarLatin-Regular"/>
            </a:endParaRPr>
          </a:p>
          <a:p>
            <a:pPr lvl="0" algn="ctr" defTabSz="457200">
              <a:spcBef>
                <a:spcPct val="0"/>
              </a:spcBef>
              <a:defRPr/>
            </a:pPr>
            <a:r>
              <a:rPr lang="en-US" sz="2400" dirty="0" smtClean="0">
                <a:solidFill>
                  <a:prstClr val="white"/>
                </a:solidFill>
                <a:latin typeface="Yu Gothic UI Semilight" panose="020B0400000000000000" pitchFamily="34" charset="-128"/>
                <a:ea typeface="Yu Gothic UI Semilight" panose="020B0400000000000000" pitchFamily="34" charset="-128"/>
                <a:cs typeface="Retina Light"/>
              </a:rPr>
              <a:t>Email address</a:t>
            </a:r>
            <a:endParaRPr lang="en-US" sz="2400" dirty="0">
              <a:solidFill>
                <a:prstClr val="white"/>
              </a:solidFill>
              <a:latin typeface="Yu Gothic UI Semilight" panose="020B0400000000000000" pitchFamily="34" charset="-128"/>
              <a:ea typeface="Yu Gothic UI Semilight" panose="020B0400000000000000" pitchFamily="34" charset="-128"/>
              <a:cs typeface="Retina Light"/>
            </a:endParaRPr>
          </a:p>
          <a:p>
            <a:pPr lvl="0" algn="ctr" defTabSz="457200">
              <a:spcBef>
                <a:spcPct val="0"/>
              </a:spcBef>
              <a:defRPr/>
            </a:pPr>
            <a:endParaRPr lang="en-US" sz="2400" dirty="0">
              <a:solidFill>
                <a:prstClr val="white"/>
              </a:solidFill>
              <a:latin typeface="Yu Gothic UI Semilight" panose="020B0400000000000000" pitchFamily="34" charset="-128"/>
              <a:ea typeface="Yu Gothic UI Semilight" panose="020B0400000000000000" pitchFamily="34" charset="-128"/>
              <a:cs typeface="Retina Light"/>
            </a:endParaRPr>
          </a:p>
        </p:txBody>
      </p:sp>
    </p:spTree>
    <p:extLst>
      <p:ext uri="{BB962C8B-B14F-4D97-AF65-F5344CB8AC3E}">
        <p14:creationId xmlns:p14="http://schemas.microsoft.com/office/powerpoint/2010/main" val="177448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7126" y="446878"/>
            <a:ext cx="8702040" cy="5386090"/>
          </a:xfrm>
          <a:prstGeom prst="rect">
            <a:avLst/>
          </a:prstGeom>
          <a:noFill/>
        </p:spPr>
        <p:txBody>
          <a:bodyPr wrap="square" rtlCol="0">
            <a:spAutoFit/>
          </a:bodyPr>
          <a:lstStyle/>
          <a:p>
            <a:r>
              <a:rPr lang="en-US" sz="3800" dirty="0">
                <a:solidFill>
                  <a:srgbClr val="FDA615"/>
                </a:solidFill>
                <a:latin typeface="Yu Gothic UI Semilight" panose="020B0400000000000000" pitchFamily="34" charset="-128"/>
                <a:ea typeface="Yu Gothic UI Semilight" panose="020B0400000000000000" pitchFamily="34" charset="-128"/>
              </a:rPr>
              <a:t>Agenda</a:t>
            </a:r>
          </a:p>
          <a:p>
            <a:pPr marL="457200" indent="-457200">
              <a:buFont typeface="Wingdings" panose="05000000000000000000" pitchFamily="2" charset="2"/>
              <a:buChar char="§"/>
            </a:pPr>
            <a:endParaRPr lang="en-US" sz="2400" dirty="0" smtClean="0">
              <a:solidFill>
                <a:schemeClr val="bg1"/>
              </a:solidFill>
              <a:latin typeface="Skolar Latin" panose="02000603040300000004"/>
            </a:endParaRPr>
          </a:p>
          <a:p>
            <a:pPr marL="914400" lvl="1" indent="-457200">
              <a:buFont typeface="Wingdings" panose="05000000000000000000" pitchFamily="2" charset="2"/>
              <a:buChar char="§"/>
            </a:pPr>
            <a:r>
              <a:rPr lang="en-US" sz="2400" dirty="0" smtClean="0">
                <a:solidFill>
                  <a:schemeClr val="bg1"/>
                </a:solidFill>
                <a:latin typeface="Sylfaen" panose="010A0502050306030303" pitchFamily="18" charset="0"/>
                <a:ea typeface="Yu Gothic UI Light" panose="020B0300000000000000" pitchFamily="34" charset="-128"/>
              </a:rPr>
              <a:t>About ASLA</a:t>
            </a:r>
          </a:p>
          <a:p>
            <a:pPr marL="457200" indent="-457200">
              <a:buFont typeface="Wingdings" panose="05000000000000000000" pitchFamily="2" charset="2"/>
              <a:buChar char="§"/>
            </a:pPr>
            <a:endParaRPr lang="en-US" sz="2400" dirty="0" smtClean="0">
              <a:solidFill>
                <a:schemeClr val="bg1"/>
              </a:solidFill>
              <a:latin typeface="Sylfaen" panose="010A0502050306030303" pitchFamily="18" charset="0"/>
              <a:ea typeface="Yu Gothic UI Light" panose="020B0300000000000000" pitchFamily="34" charset="-128"/>
            </a:endParaRPr>
          </a:p>
          <a:p>
            <a:pPr marL="914400" lvl="1" indent="-457200">
              <a:buFont typeface="Wingdings" panose="05000000000000000000" pitchFamily="2" charset="2"/>
              <a:buChar char="§"/>
            </a:pPr>
            <a:r>
              <a:rPr lang="en-US" sz="2400" dirty="0">
                <a:solidFill>
                  <a:schemeClr val="bg1"/>
                </a:solidFill>
                <a:latin typeface="Sylfaen" panose="010A0502050306030303" pitchFamily="18" charset="0"/>
                <a:ea typeface="Yu Gothic UI Light" panose="020B0300000000000000" pitchFamily="34" charset="-128"/>
              </a:rPr>
              <a:t>What is Landscape </a:t>
            </a:r>
            <a:r>
              <a:rPr lang="en-US" sz="2400" dirty="0" smtClean="0">
                <a:solidFill>
                  <a:schemeClr val="bg1"/>
                </a:solidFill>
                <a:latin typeface="Sylfaen" panose="010A0502050306030303" pitchFamily="18" charset="0"/>
                <a:ea typeface="Yu Gothic UI Light" panose="020B0300000000000000" pitchFamily="34" charset="-128"/>
              </a:rPr>
              <a:t>Architecture?</a:t>
            </a:r>
          </a:p>
          <a:p>
            <a:pPr marL="457200" indent="-457200">
              <a:buFont typeface="Wingdings" panose="05000000000000000000" pitchFamily="2" charset="2"/>
              <a:buChar char="§"/>
            </a:pPr>
            <a:endParaRPr lang="en-US" sz="2400" dirty="0" smtClean="0">
              <a:solidFill>
                <a:schemeClr val="bg1"/>
              </a:solidFill>
              <a:latin typeface="Sylfaen" panose="010A0502050306030303" pitchFamily="18" charset="0"/>
              <a:ea typeface="Yu Gothic UI Light" panose="020B0300000000000000" pitchFamily="34" charset="-128"/>
            </a:endParaRPr>
          </a:p>
          <a:p>
            <a:pPr marL="914400" lvl="1" indent="-457200">
              <a:buFont typeface="Wingdings" panose="05000000000000000000" pitchFamily="2" charset="2"/>
              <a:buChar char="§"/>
            </a:pPr>
            <a:r>
              <a:rPr lang="en-US" sz="2400" dirty="0" smtClean="0">
                <a:solidFill>
                  <a:schemeClr val="bg1"/>
                </a:solidFill>
                <a:latin typeface="Sylfaen" panose="010A0502050306030303" pitchFamily="18" charset="0"/>
                <a:ea typeface="Yu Gothic UI Light" panose="020B0300000000000000" pitchFamily="34" charset="-128"/>
              </a:rPr>
              <a:t>Landscape Architecture and STEM</a:t>
            </a:r>
          </a:p>
          <a:p>
            <a:pPr marL="1371600" lvl="2" indent="-457200">
              <a:buFont typeface="Wingdings" panose="05000000000000000000" pitchFamily="2" charset="2"/>
              <a:buChar char="§"/>
            </a:pPr>
            <a:r>
              <a:rPr lang="en-US" sz="2400" dirty="0" smtClean="0">
                <a:solidFill>
                  <a:schemeClr val="bg1"/>
                </a:solidFill>
                <a:latin typeface="Sylfaen" panose="010A0502050306030303" pitchFamily="18" charset="0"/>
                <a:ea typeface="Yu Gothic UI Light" panose="020B0300000000000000" pitchFamily="34" charset="-128"/>
              </a:rPr>
              <a:t>LA STEM Projects</a:t>
            </a:r>
          </a:p>
          <a:p>
            <a:pPr marL="1371600" lvl="2" indent="-457200">
              <a:buFont typeface="Wingdings" panose="05000000000000000000" pitchFamily="2" charset="2"/>
              <a:buChar char="§"/>
            </a:pPr>
            <a:r>
              <a:rPr lang="en-US" sz="2400" dirty="0" smtClean="0">
                <a:solidFill>
                  <a:schemeClr val="bg1"/>
                </a:solidFill>
                <a:latin typeface="Sylfaen" panose="010A0502050306030303" pitchFamily="18" charset="0"/>
                <a:ea typeface="Yu Gothic UI Light" panose="020B0300000000000000" pitchFamily="34" charset="-128"/>
              </a:rPr>
              <a:t>LA Curriculum Comparison</a:t>
            </a:r>
          </a:p>
          <a:p>
            <a:pPr marL="914400" lvl="1" indent="-457200">
              <a:buFont typeface="Wingdings" panose="05000000000000000000" pitchFamily="2" charset="2"/>
              <a:buChar char="§"/>
            </a:pPr>
            <a:endParaRPr lang="en-US" sz="2400" dirty="0" smtClean="0">
              <a:solidFill>
                <a:schemeClr val="bg1"/>
              </a:solidFill>
              <a:latin typeface="Sylfaen" panose="010A0502050306030303" pitchFamily="18" charset="0"/>
              <a:ea typeface="Yu Gothic UI Light" panose="020B0300000000000000" pitchFamily="34" charset="-128"/>
            </a:endParaRPr>
          </a:p>
          <a:p>
            <a:pPr marL="914400" lvl="1" indent="-457200">
              <a:buFont typeface="Wingdings" panose="05000000000000000000" pitchFamily="2" charset="2"/>
              <a:buChar char="§"/>
            </a:pPr>
            <a:r>
              <a:rPr lang="en-US" sz="2400" dirty="0" smtClean="0">
                <a:solidFill>
                  <a:schemeClr val="bg1"/>
                </a:solidFill>
                <a:latin typeface="Sylfaen" panose="010A0502050306030303" pitchFamily="18" charset="0"/>
                <a:ea typeface="Yu Gothic UI Light" panose="020B0300000000000000" pitchFamily="34" charset="-128"/>
              </a:rPr>
              <a:t>STEM Designation</a:t>
            </a:r>
          </a:p>
          <a:p>
            <a:pPr marL="457200" indent="-457200">
              <a:buFont typeface="Wingdings" panose="05000000000000000000" pitchFamily="2" charset="2"/>
              <a:buChar char="§"/>
            </a:pPr>
            <a:endParaRPr lang="en-US" sz="2400" dirty="0" smtClean="0">
              <a:solidFill>
                <a:schemeClr val="bg1"/>
              </a:solidFill>
              <a:latin typeface="Sylfaen" panose="010A0502050306030303" pitchFamily="18" charset="0"/>
              <a:ea typeface="Yu Gothic UI Light" panose="020B0300000000000000" pitchFamily="34" charset="-128"/>
            </a:endParaRPr>
          </a:p>
          <a:p>
            <a:pPr marL="914400" lvl="1" indent="-457200">
              <a:buFont typeface="Wingdings" panose="05000000000000000000" pitchFamily="2" charset="2"/>
              <a:buChar char="§"/>
            </a:pPr>
            <a:r>
              <a:rPr lang="en-US" sz="2400" dirty="0" smtClean="0">
                <a:solidFill>
                  <a:schemeClr val="bg1"/>
                </a:solidFill>
                <a:latin typeface="Sylfaen" panose="010A0502050306030303" pitchFamily="18" charset="0"/>
                <a:ea typeface="Yu Gothic UI Light" panose="020B0300000000000000" pitchFamily="34" charset="-128"/>
              </a:rPr>
              <a:t>Discussion</a:t>
            </a:r>
          </a:p>
          <a:p>
            <a:endParaRPr lang="en-US" dirty="0"/>
          </a:p>
        </p:txBody>
      </p:sp>
    </p:spTree>
    <p:extLst>
      <p:ext uri="{BB962C8B-B14F-4D97-AF65-F5344CB8AC3E}">
        <p14:creationId xmlns:p14="http://schemas.microsoft.com/office/powerpoint/2010/main" val="258851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80060" y="464396"/>
            <a:ext cx="11125200" cy="1231900"/>
          </a:xfrm>
          <a:prstGeom prst="rect">
            <a:avLst/>
          </a:prstGeom>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dirty="0" smtClean="0">
                <a:ln>
                  <a:noFill/>
                </a:ln>
                <a:solidFill>
                  <a:prstClr val="white"/>
                </a:solidFill>
                <a:effectLst/>
                <a:uLnTx/>
                <a:uFillTx/>
                <a:latin typeface="Yu Gothic UI Semilight" panose="020B0400000000000000" pitchFamily="34" charset="-128"/>
                <a:ea typeface="Yu Gothic UI Semilight" panose="020B0400000000000000" pitchFamily="34" charset="-128"/>
                <a:cs typeface="Retina Light"/>
              </a:rPr>
              <a:t>American Society of Landscape Architects</a:t>
            </a:r>
          </a:p>
        </p:txBody>
      </p:sp>
      <p:cxnSp>
        <p:nvCxnSpPr>
          <p:cNvPr id="20" name="Straight Connector 19"/>
          <p:cNvCxnSpPr/>
          <p:nvPr/>
        </p:nvCxnSpPr>
        <p:spPr>
          <a:xfrm>
            <a:off x="586740" y="464396"/>
            <a:ext cx="11018520" cy="0"/>
          </a:xfrm>
          <a:prstGeom prst="line">
            <a:avLst/>
          </a:prstGeom>
          <a:ln w="6350" cap="flat" cmpd="sng" algn="ctr">
            <a:solidFill>
              <a:schemeClr val="bg1"/>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586740" y="1177622"/>
            <a:ext cx="11241469"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DA615"/>
                </a:solidFill>
                <a:effectLst/>
                <a:uLnTx/>
                <a:uFillTx/>
                <a:latin typeface="Yu Gothic UI Semilight" panose="020B0400000000000000" pitchFamily="34" charset="-128"/>
                <a:ea typeface="Yu Gothic UI Semilight" panose="020B0400000000000000" pitchFamily="34" charset="-128"/>
                <a:cs typeface="Retina Bold"/>
              </a:rPr>
              <a:t>MISSION</a:t>
            </a:r>
            <a:r>
              <a:rPr kumimoji="0" lang="en-US" sz="2000" b="0" i="0" u="none" strike="noStrike" kern="1200" cap="none" spc="0" normalizeH="0" baseline="0" noProof="0" dirty="0" smtClean="0">
                <a:ln>
                  <a:noFill/>
                </a:ln>
                <a:solidFill>
                  <a:srgbClr val="FBFAF9"/>
                </a:solidFill>
                <a:effectLst/>
                <a:uLnTx/>
                <a:uFillTx/>
                <a:latin typeface="Yu Gothic UI Semilight" panose="020B0400000000000000" pitchFamily="34" charset="-128"/>
                <a:ea typeface="Yu Gothic UI Semilight" panose="020B0400000000000000" pitchFamily="34" charset="-128"/>
                <a:cs typeface="+mn-cs"/>
              </a:rPr>
              <a:t> </a:t>
            </a:r>
            <a:endParaRPr kumimoji="0" lang="en-US" sz="2000" b="0" i="0" u="none" strike="noStrike" kern="1200" cap="none" spc="0" normalizeH="0" baseline="0" noProof="0" dirty="0">
              <a:ln>
                <a:noFill/>
              </a:ln>
              <a:solidFill>
                <a:srgbClr val="FBFAF9"/>
              </a:solidFill>
              <a:effectLst/>
              <a:uLnTx/>
              <a:uFillTx/>
              <a:latin typeface="Yu Gothic UI Semilight" panose="020B0400000000000000" pitchFamily="34" charset="-128"/>
              <a:ea typeface="Yu Gothic UI Semilight"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BFAF9"/>
                </a:solidFill>
                <a:effectLst/>
                <a:uLnTx/>
                <a:uFillTx/>
                <a:latin typeface="Sylfaen" panose="010A0502050306030303" pitchFamily="18" charset="0"/>
                <a:ea typeface="Yu Gothic UI Semilight" panose="020B0400000000000000" pitchFamily="34" charset="-128"/>
                <a:cs typeface="+mn-cs"/>
              </a:rPr>
              <a:t>Landscape </a:t>
            </a:r>
            <a:r>
              <a:rPr kumimoji="0" lang="en-US" sz="2000" b="0" i="0" u="none" strike="noStrike" kern="1200" cap="none" spc="0" normalizeH="0" baseline="0" noProof="0" dirty="0">
                <a:ln>
                  <a:noFill/>
                </a:ln>
                <a:solidFill>
                  <a:srgbClr val="FBFAF9"/>
                </a:solidFill>
                <a:effectLst/>
                <a:uLnTx/>
                <a:uFillTx/>
                <a:latin typeface="Sylfaen" panose="010A0502050306030303" pitchFamily="18" charset="0"/>
                <a:ea typeface="Yu Gothic UI Semilight" panose="020B0400000000000000" pitchFamily="34" charset="-128"/>
                <a:cs typeface="+mn-cs"/>
              </a:rPr>
              <a:t>architects lead the </a:t>
            </a:r>
            <a:r>
              <a:rPr kumimoji="0" lang="en-US" sz="2000" b="0" i="0" u="none" strike="noStrike" kern="1200" cap="none" spc="0" normalizeH="0" baseline="0" noProof="0" dirty="0" smtClean="0">
                <a:ln>
                  <a:noFill/>
                </a:ln>
                <a:solidFill>
                  <a:srgbClr val="FBFAF9"/>
                </a:solidFill>
                <a:effectLst/>
                <a:uLnTx/>
                <a:uFillTx/>
                <a:latin typeface="Sylfaen" panose="010A0502050306030303" pitchFamily="18" charset="0"/>
                <a:ea typeface="Yu Gothic UI Semilight" panose="020B0400000000000000" pitchFamily="34" charset="-128"/>
                <a:cs typeface="+mn-cs"/>
              </a:rPr>
              <a:t>planning</a:t>
            </a:r>
            <a:r>
              <a:rPr kumimoji="0" lang="en-US" sz="2000" b="0" i="0" u="none" strike="noStrike" kern="1200" cap="none" spc="0" normalizeH="0" baseline="0" noProof="0" dirty="0">
                <a:ln>
                  <a:noFill/>
                </a:ln>
                <a:solidFill>
                  <a:srgbClr val="FBFAF9"/>
                </a:solidFill>
                <a:effectLst/>
                <a:uLnTx/>
                <a:uFillTx/>
                <a:latin typeface="Sylfaen" panose="010A0502050306030303" pitchFamily="18" charset="0"/>
                <a:ea typeface="Yu Gothic UI Semilight" panose="020B0400000000000000" pitchFamily="34" charset="-128"/>
                <a:cs typeface="+mn-cs"/>
              </a:rPr>
              <a:t>, </a:t>
            </a:r>
            <a:r>
              <a:rPr kumimoji="0" lang="en-US" sz="2000" b="0" i="0" u="none" strike="noStrike" kern="1200" cap="none" spc="0" normalizeH="0" baseline="0" noProof="0" dirty="0" smtClean="0">
                <a:ln>
                  <a:noFill/>
                </a:ln>
                <a:solidFill>
                  <a:srgbClr val="FBFAF9"/>
                </a:solidFill>
                <a:effectLst/>
                <a:uLnTx/>
                <a:uFillTx/>
                <a:latin typeface="Sylfaen" panose="010A0502050306030303" pitchFamily="18" charset="0"/>
                <a:ea typeface="Yu Gothic UI Semilight" panose="020B0400000000000000" pitchFamily="34" charset="-128"/>
                <a:cs typeface="+mn-cs"/>
              </a:rPr>
              <a:t>design, and stewardship of healthy, equitable, safe, and resilient environments. The </a:t>
            </a:r>
            <a:r>
              <a:rPr kumimoji="0" lang="en-US" sz="2000" b="0" i="0" u="none" strike="noStrike" kern="1200" cap="none" spc="0" normalizeH="0" baseline="0" noProof="0" dirty="0">
                <a:ln>
                  <a:noFill/>
                </a:ln>
                <a:solidFill>
                  <a:srgbClr val="FBFAF9"/>
                </a:solidFill>
                <a:effectLst/>
                <a:uLnTx/>
                <a:uFillTx/>
                <a:latin typeface="Sylfaen" panose="010A0502050306030303" pitchFamily="18" charset="0"/>
                <a:ea typeface="Yu Gothic UI Semilight" panose="020B0400000000000000" pitchFamily="34" charset="-128"/>
                <a:cs typeface="+mn-cs"/>
              </a:rPr>
              <a:t>Society’s mission is to advance landscape architecture through advocacy, communication, education, and fellowship</a:t>
            </a:r>
            <a:r>
              <a:rPr kumimoji="0" lang="en-US" sz="2000" b="0" i="0" u="none" strike="noStrike" kern="1200" cap="none" spc="0" normalizeH="0" baseline="0" noProof="0" dirty="0" smtClean="0">
                <a:ln>
                  <a:noFill/>
                </a:ln>
                <a:solidFill>
                  <a:srgbClr val="FBFAF9"/>
                </a:solidFill>
                <a:effectLst/>
                <a:uLnTx/>
                <a:uFillTx/>
                <a:latin typeface="Sylfaen" panose="010A0502050306030303" pitchFamily="18" charset="0"/>
                <a:ea typeface="Yu Gothic UI Semilight" panose="020B0400000000000000"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BFAF9"/>
              </a:solidFill>
              <a:effectLst/>
              <a:uLnTx/>
              <a:uFillTx/>
              <a:latin typeface="Yu Gothic UI Semilight" panose="020B0400000000000000" pitchFamily="34" charset="-128"/>
              <a:ea typeface="Yu Gothic UI Semilight"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DA615"/>
                </a:solidFill>
                <a:effectLst/>
                <a:uLnTx/>
                <a:uFillTx/>
                <a:latin typeface="Yu Gothic UI Semilight" panose="020B0400000000000000" pitchFamily="34" charset="-128"/>
                <a:ea typeface="Yu Gothic UI Semilight" panose="020B0400000000000000" pitchFamily="34" charset="-128"/>
                <a:cs typeface="Retina Bold"/>
              </a:rPr>
              <a:t>VISION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BFAF9"/>
                </a:solidFill>
                <a:effectLst/>
                <a:uLnTx/>
                <a:uFillTx/>
                <a:latin typeface="Sylfaen" panose="010A0502050306030303" pitchFamily="18" charset="0"/>
                <a:ea typeface="Yu Gothic UI Semilight" panose="020B0400000000000000" pitchFamily="34" charset="-128"/>
                <a:cs typeface="+mn-cs"/>
              </a:rPr>
              <a:t>Healthy, beautiful, and resilient places for 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BFAF9"/>
              </a:solidFill>
              <a:effectLst/>
              <a:uLnTx/>
              <a:uFillTx/>
              <a:latin typeface="Yu Gothic UI Semilight" panose="020B0400000000000000" pitchFamily="34" charset="-128"/>
              <a:ea typeface="Yu Gothic UI Semilight"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DA615"/>
                </a:solidFill>
                <a:effectLst/>
                <a:uLnTx/>
                <a:uFillTx/>
                <a:latin typeface="Yu Gothic UI Semilight" panose="020B0400000000000000" pitchFamily="34" charset="-128"/>
                <a:ea typeface="Yu Gothic UI Semilight" panose="020B0400000000000000" pitchFamily="34" charset="-128"/>
                <a:cs typeface="Retina Bold"/>
              </a:rPr>
              <a:t>VALUES</a:t>
            </a:r>
            <a:r>
              <a:rPr kumimoji="0" lang="en-US" sz="2000" b="1" i="0" u="none" strike="noStrike" kern="1200" cap="none" spc="0" normalizeH="0" baseline="0" noProof="0" dirty="0">
                <a:ln>
                  <a:noFill/>
                </a:ln>
                <a:solidFill>
                  <a:srgbClr val="FBFAF9"/>
                </a:solidFill>
                <a:effectLst/>
                <a:uLnTx/>
                <a:uFillTx/>
                <a:latin typeface="Yu Gothic UI Semilight" panose="020B0400000000000000" pitchFamily="34" charset="-128"/>
                <a:ea typeface="Yu Gothic UI Semilight" panose="020B0400000000000000" pitchFamily="34" charset="-128"/>
              </a:rPr>
              <a:t> </a:t>
            </a:r>
            <a:r>
              <a:rPr kumimoji="0" lang="en-US" sz="2000" b="0" i="0" u="none" strike="noStrike" kern="1200" cap="none" spc="0" normalizeH="0" baseline="0" noProof="0" dirty="0" smtClean="0">
                <a:ln>
                  <a:noFill/>
                </a:ln>
                <a:solidFill>
                  <a:srgbClr val="FBFAF9"/>
                </a:solidFill>
                <a:effectLst/>
                <a:uLnTx/>
                <a:uFillTx/>
                <a:latin typeface="Yu Gothic UI Semilight" panose="020B0400000000000000" pitchFamily="34" charset="-128"/>
                <a:ea typeface="Yu Gothic UI Semilight" panose="020B0400000000000000" pitchFamily="34" charset="-128"/>
                <a:cs typeface="+mn-cs"/>
              </a:rPr>
              <a:t>				</a:t>
            </a:r>
            <a:r>
              <a:rPr kumimoji="0" lang="en-US" sz="2000" b="1" i="0" u="none" strike="noStrike" kern="1200" cap="none" spc="0" normalizeH="0" baseline="0" noProof="0" dirty="0">
                <a:ln>
                  <a:noFill/>
                </a:ln>
                <a:solidFill>
                  <a:srgbClr val="FDA615"/>
                </a:solidFill>
                <a:effectLst/>
                <a:uLnTx/>
                <a:uFillTx/>
                <a:latin typeface="Yu Gothic UI Semilight" panose="020B0400000000000000" pitchFamily="34" charset="-128"/>
                <a:ea typeface="Yu Gothic UI Semilight" panose="020B0400000000000000" pitchFamily="34" charset="-128"/>
                <a:cs typeface="Retina Bold"/>
              </a:rPr>
              <a:t>CULTURE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BFAF9"/>
                </a:solidFill>
                <a:effectLst/>
                <a:uLnTx/>
                <a:uFillTx/>
                <a:latin typeface="Sylfaen" panose="010A0502050306030303" pitchFamily="18" charset="0"/>
                <a:ea typeface="Yu Gothic UI Semilight" panose="020B0400000000000000" pitchFamily="34" charset="-128"/>
                <a:cs typeface="+mn-cs"/>
              </a:rPr>
              <a:t>Excellence				Collaborative</a:t>
            </a:r>
            <a:r>
              <a:rPr kumimoji="0" lang="en-US" sz="2000" b="0" i="0" u="none" strike="noStrike" kern="1200" cap="none" spc="0" normalizeH="0" baseline="0" noProof="0" dirty="0">
                <a:ln>
                  <a:noFill/>
                </a:ln>
                <a:solidFill>
                  <a:srgbClr val="FBFAF9"/>
                </a:solidFill>
                <a:effectLst/>
                <a:uLnTx/>
                <a:uFillTx/>
                <a:latin typeface="Sylfaen" panose="010A0502050306030303" pitchFamily="18" charset="0"/>
                <a:ea typeface="Yu Gothic UI Semilight" panose="020B0400000000000000" pitchFamily="34" charset="-128"/>
                <a:cs typeface="+mn-cs"/>
              </a:rPr>
              <a:t>	</a:t>
            </a:r>
            <a:endParaRPr kumimoji="0" lang="en-US" sz="2000" b="0" i="0" u="none" strike="noStrike" kern="1200" cap="none" spc="0" normalizeH="0" baseline="0" noProof="0" dirty="0" smtClean="0">
              <a:ln>
                <a:noFill/>
              </a:ln>
              <a:solidFill>
                <a:srgbClr val="FBFAF9"/>
              </a:solidFill>
              <a:effectLst/>
              <a:uLnTx/>
              <a:uFillTx/>
              <a:latin typeface="Sylfaen" panose="010A0502050306030303" pitchFamily="18" charset="0"/>
              <a:ea typeface="Yu Gothic UI Semilight"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BFAF9"/>
                </a:solidFill>
                <a:effectLst/>
                <a:uLnTx/>
                <a:uFillTx/>
                <a:latin typeface="Sylfaen" panose="010A0502050306030303" pitchFamily="18" charset="0"/>
                <a:ea typeface="Yu Gothic UI Semilight" panose="020B0400000000000000" pitchFamily="34" charset="-128"/>
                <a:cs typeface="+mn-cs"/>
              </a:rPr>
              <a:t>Integrity				Inclusive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BFAF9"/>
                </a:solidFill>
                <a:effectLst/>
                <a:uLnTx/>
                <a:uFillTx/>
                <a:latin typeface="Sylfaen" panose="010A0502050306030303" pitchFamily="18" charset="0"/>
                <a:ea typeface="Yu Gothic UI Semilight" panose="020B0400000000000000" pitchFamily="34" charset="-128"/>
                <a:cs typeface="+mn-cs"/>
              </a:rPr>
              <a:t>Divers</a:t>
            </a:r>
            <a:r>
              <a:rPr kumimoji="0" lang="en-US" sz="2000" b="0" i="0" u="none" strike="noStrike" kern="1200" cap="none" spc="0" normalizeH="0" baseline="0" noProof="0" dirty="0" err="1" smtClean="0">
                <a:ln>
                  <a:noFill/>
                </a:ln>
                <a:solidFill>
                  <a:srgbClr val="FBFAF9"/>
                </a:solidFill>
                <a:effectLst/>
                <a:uLnTx/>
                <a:uFillTx/>
                <a:latin typeface="Sylfaen" panose="010A0502050306030303" pitchFamily="18" charset="0"/>
                <a:ea typeface="Yu Gothic UI Semilight" panose="020B0400000000000000" pitchFamily="34" charset="-128"/>
                <a:cs typeface="+mn-cs"/>
              </a:rPr>
              <a:t>ity</a:t>
            </a:r>
            <a:r>
              <a:rPr kumimoji="0" lang="en-US" sz="2000" b="0" i="0" u="none" strike="noStrike" kern="1200" cap="none" spc="0" normalizeH="0" baseline="0" noProof="0" dirty="0" smtClean="0">
                <a:ln>
                  <a:noFill/>
                </a:ln>
                <a:solidFill>
                  <a:srgbClr val="FBFAF9"/>
                </a:solidFill>
                <a:effectLst/>
                <a:uLnTx/>
                <a:uFillTx/>
                <a:latin typeface="Sylfaen" panose="010A0502050306030303" pitchFamily="18" charset="0"/>
                <a:ea typeface="Yu Gothic UI Semilight" panose="020B0400000000000000" pitchFamily="34" charset="-128"/>
                <a:cs typeface="+mn-cs"/>
              </a:rPr>
              <a:t>				Member-Focused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BFAF9"/>
                </a:solidFill>
                <a:effectLst/>
                <a:uLnTx/>
                <a:uFillTx/>
                <a:latin typeface="Sylfaen" panose="010A0502050306030303" pitchFamily="18" charset="0"/>
                <a:ea typeface="Yu Gothic UI Semilight" panose="020B0400000000000000" pitchFamily="34" charset="-128"/>
                <a:cs typeface="+mn-cs"/>
              </a:rPr>
              <a:t>Leadership				Accountable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BFAF9"/>
                </a:solidFill>
                <a:effectLst/>
                <a:uLnTx/>
                <a:uFillTx/>
                <a:latin typeface="Sylfaen" panose="010A0502050306030303" pitchFamily="18" charset="0"/>
                <a:ea typeface="Yu Gothic UI Semilight" panose="020B0400000000000000" pitchFamily="34" charset="-128"/>
                <a:cs typeface="+mn-cs"/>
              </a:rPr>
              <a:t>Stewardship				Volunteer-Supported</a:t>
            </a:r>
            <a:r>
              <a:rPr kumimoji="0" lang="en-US" sz="2400" b="0" i="0" u="none" strike="noStrike" kern="1200" cap="none" spc="0" normalizeH="0" baseline="0" noProof="0" dirty="0">
                <a:ln>
                  <a:noFill/>
                </a:ln>
                <a:solidFill>
                  <a:srgbClr val="FBFAF9"/>
                </a:solidFill>
                <a:effectLst/>
                <a:uLnTx/>
                <a:uFillTx/>
                <a:latin typeface="Yu Gothic UI Semilight" panose="020B0400000000000000" pitchFamily="34" charset="-128"/>
                <a:ea typeface="Yu Gothic UI Semilight" panose="020B0400000000000000"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21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735" y="111677"/>
            <a:ext cx="7150467" cy="5461281"/>
          </a:xfrm>
          <a:prstGeom prst="rect">
            <a:avLst/>
          </a:prstGeom>
          <a:ln>
            <a:solidFill>
              <a:schemeClr val="tx1"/>
            </a:solidFill>
          </a:ln>
        </p:spPr>
      </p:pic>
    </p:spTree>
    <p:extLst>
      <p:ext uri="{BB962C8B-B14F-4D97-AF65-F5344CB8AC3E}">
        <p14:creationId xmlns:p14="http://schemas.microsoft.com/office/powerpoint/2010/main" val="64733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8460" r="18571"/>
          <a:stretch/>
        </p:blipFill>
        <p:spPr>
          <a:xfrm>
            <a:off x="0" y="-1463040"/>
            <a:ext cx="12192000" cy="7190072"/>
          </a:xfrm>
          <a:prstGeom prst="rect">
            <a:avLst/>
          </a:prstGeom>
          <a:ln>
            <a:solidFill>
              <a:schemeClr val="tx1"/>
            </a:solidFill>
          </a:ln>
        </p:spPr>
      </p:pic>
      <p:sp>
        <p:nvSpPr>
          <p:cNvPr id="9" name="Title 1"/>
          <p:cNvSpPr txBox="1">
            <a:spLocks/>
          </p:cNvSpPr>
          <p:nvPr/>
        </p:nvSpPr>
        <p:spPr>
          <a:xfrm>
            <a:off x="1828800" y="0"/>
            <a:ext cx="8229600" cy="762000"/>
          </a:xfrm>
          <a:prstGeom prst="rect">
            <a:avLst/>
          </a:prstGeom>
        </p:spPr>
        <p:txBody>
          <a:bodyPr anchor="b">
            <a:normAutofit/>
          </a:bodyPr>
          <a:lstStyle/>
          <a:p>
            <a:pPr>
              <a:defRPr/>
            </a:pPr>
            <a:endParaRPr lang="en-US" sz="3600" dirty="0">
              <a:solidFill>
                <a:schemeClr val="bg1"/>
              </a:solidFill>
              <a:latin typeface="+mj-lt"/>
              <a:ea typeface="+mj-ea"/>
              <a:cs typeface="+mj-cs"/>
            </a:endParaRPr>
          </a:p>
        </p:txBody>
      </p:sp>
      <p:sp>
        <p:nvSpPr>
          <p:cNvPr id="14" name="Rectangle 13"/>
          <p:cNvSpPr/>
          <p:nvPr/>
        </p:nvSpPr>
        <p:spPr>
          <a:xfrm>
            <a:off x="50072" y="5070761"/>
            <a:ext cx="5048701" cy="369332"/>
          </a:xfrm>
          <a:prstGeom prst="rect">
            <a:avLst/>
          </a:prstGeom>
        </p:spPr>
        <p:txBody>
          <a:bodyPr wrap="square">
            <a:spAutoFit/>
          </a:bodyPr>
          <a:lstStyle/>
          <a:p>
            <a:r>
              <a:rPr lang="en-US" sz="900" i="1" dirty="0">
                <a:solidFill>
                  <a:schemeClr val="bg1"/>
                </a:solidFill>
                <a:latin typeface="Yu Gothic Light" panose="020B0300000000000000" pitchFamily="34" charset="-128"/>
                <a:hlinkClick r:id="rId4"/>
              </a:rPr>
              <a:t>ASLA 2017 Professional Award of Excellence in Analysis and Planning. Storm + Sand + Sea + Strand: Barrier Island Resiliency Planning for Galveston Island State Park. </a:t>
            </a:r>
            <a:r>
              <a:rPr lang="en-US" sz="900" i="1" dirty="0" smtClean="0">
                <a:solidFill>
                  <a:schemeClr val="bg1"/>
                </a:solidFill>
                <a:latin typeface="Yu Gothic Light" panose="020B0300000000000000" pitchFamily="34" charset="-128"/>
                <a:hlinkClick r:id="rId4"/>
              </a:rPr>
              <a:t>Image by Studio Outside.</a:t>
            </a:r>
            <a:endParaRPr lang="en-US" sz="900" dirty="0">
              <a:solidFill>
                <a:schemeClr val="bg1"/>
              </a:solidFill>
              <a:latin typeface="Yu Gothic Light" panose="020B0300000000000000" pitchFamily="34" charset="-128"/>
            </a:endParaRPr>
          </a:p>
        </p:txBody>
      </p:sp>
      <p:sp>
        <p:nvSpPr>
          <p:cNvPr id="7" name="TextBox 6"/>
          <p:cNvSpPr txBox="1"/>
          <p:nvPr/>
        </p:nvSpPr>
        <p:spPr>
          <a:xfrm>
            <a:off x="680655" y="5956631"/>
            <a:ext cx="10287000" cy="584775"/>
          </a:xfrm>
          <a:prstGeom prst="rect">
            <a:avLst/>
          </a:prstGeom>
          <a:noFill/>
        </p:spPr>
        <p:txBody>
          <a:bodyPr wrap="square" rtlCol="0">
            <a:spAutoFit/>
          </a:bodyPr>
          <a:lstStyle/>
          <a:p>
            <a:r>
              <a:rPr lang="en-US" sz="3200" dirty="0" smtClean="0">
                <a:solidFill>
                  <a:srgbClr val="FFA315"/>
                </a:solidFill>
                <a:latin typeface="Yu Gothic UI Semilight" panose="020B0400000000000000" pitchFamily="34" charset="-128"/>
                <a:ea typeface="Yu Gothic UI Semilight" panose="020B0400000000000000" pitchFamily="34" charset="-128"/>
              </a:rPr>
              <a:t>What is Landscape Architecture?</a:t>
            </a:r>
          </a:p>
        </p:txBody>
      </p:sp>
    </p:spTree>
    <p:extLst>
      <p:ext uri="{BB962C8B-B14F-4D97-AF65-F5344CB8AC3E}">
        <p14:creationId xmlns:p14="http://schemas.microsoft.com/office/powerpoint/2010/main" val="53223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76262" y="5681662"/>
            <a:ext cx="11014710" cy="0"/>
          </a:xfrm>
          <a:custGeom>
            <a:avLst/>
            <a:gdLst/>
            <a:ahLst/>
            <a:cxnLst/>
            <a:rect l="l" t="t" r="r" b="b"/>
            <a:pathLst>
              <a:path w="11014710">
                <a:moveTo>
                  <a:pt x="0" y="0"/>
                </a:moveTo>
                <a:lnTo>
                  <a:pt x="11014138" y="0"/>
                </a:lnTo>
              </a:path>
            </a:pathLst>
          </a:custGeom>
          <a:ln w="952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381250" y="0"/>
            <a:ext cx="2219325" cy="3771900"/>
          </a:xfrm>
          <a:prstGeom prst="rect">
            <a:avLst/>
          </a:prstGeom>
          <a:blipFill>
            <a:blip r:embed="rId3" cstate="print"/>
            <a:stretch>
              <a:fillRect/>
            </a:stretch>
          </a:blipFill>
          <a:effectLst>
            <a:outerShdw blurRad="63500" sx="102000" sy="102000" algn="ctr" rotWithShape="0">
              <a:prstClr val="black">
                <a:alpha val="40000"/>
              </a:prst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txBox="1"/>
          <p:nvPr/>
        </p:nvSpPr>
        <p:spPr>
          <a:xfrm>
            <a:off x="2605356" y="4214356"/>
            <a:ext cx="1712183" cy="932563"/>
          </a:xfrm>
          <a:prstGeom prst="rect">
            <a:avLst/>
          </a:prstGeom>
        </p:spPr>
        <p:txBody>
          <a:bodyPr vert="horz" wrap="square" lIns="0" tIns="0" rIns="0" bIns="0" rtlCol="0">
            <a:spAutoFit/>
          </a:bodyPr>
          <a:lstStyle/>
          <a:p>
            <a:pPr marL="12700" marR="5080" lvl="0" indent="0" algn="ctr" defTabSz="914400" rtl="0" eaLnBrk="1" fontAlgn="auto" latinLnBrk="0" hangingPunct="1">
              <a:lnSpc>
                <a:spcPct val="101499"/>
              </a:lnSpc>
              <a:spcBef>
                <a:spcPts val="0"/>
              </a:spcBef>
              <a:spcAft>
                <a:spcPts val="0"/>
              </a:spcAft>
              <a:buClrTx/>
              <a:buSzTx/>
              <a:buFontTx/>
              <a:buNone/>
              <a:tabLst/>
              <a:defRPr/>
            </a:pPr>
            <a:r>
              <a:rPr kumimoji="0" sz="2000" b="1" i="0" u="none" strike="noStrike" kern="1200" cap="none" spc="10" normalizeH="0" baseline="0" noProof="0" dirty="0">
                <a:ln>
                  <a:noFill/>
                </a:ln>
                <a:solidFill>
                  <a:prstClr val="white"/>
                </a:solidFill>
                <a:effectLst/>
                <a:uLnTx/>
                <a:uFillTx/>
                <a:latin typeface="Yu Gothic UI Semilight"/>
                <a:ea typeface="+mn-ea"/>
                <a:cs typeface="Yu Gothic UI Semilight"/>
              </a:rPr>
              <a:t>T</a:t>
            </a:r>
            <a:r>
              <a:rPr kumimoji="0" sz="2000" b="1" i="0" u="none" strike="noStrike" kern="1200" cap="none" spc="-30" normalizeH="0" baseline="0" noProof="0" dirty="0">
                <a:ln>
                  <a:noFill/>
                </a:ln>
                <a:solidFill>
                  <a:prstClr val="white"/>
                </a:solidFill>
                <a:effectLst/>
                <a:uLnTx/>
                <a:uFillTx/>
                <a:latin typeface="Yu Gothic UI Semilight"/>
                <a:ea typeface="+mn-ea"/>
                <a:cs typeface="Yu Gothic UI Semilight"/>
              </a:rPr>
              <a:t>r</a:t>
            </a:r>
            <a:r>
              <a:rPr kumimoji="0" sz="2000" b="1" i="0" u="none" strike="noStrike" kern="1200" cap="none" spc="40" normalizeH="0" baseline="0" noProof="0" dirty="0">
                <a:ln>
                  <a:noFill/>
                </a:ln>
                <a:solidFill>
                  <a:prstClr val="white"/>
                </a:solidFill>
                <a:effectLst/>
                <a:uLnTx/>
                <a:uFillTx/>
                <a:latin typeface="Yu Gothic UI Semilight"/>
                <a:ea typeface="+mn-ea"/>
                <a:cs typeface="Yu Gothic UI Semilight"/>
              </a:rPr>
              <a:t>a</a:t>
            </a:r>
            <a:r>
              <a:rPr kumimoji="0" sz="2000" b="1" i="0" u="none" strike="noStrike" kern="1200" cap="none" spc="25" normalizeH="0" baseline="0" noProof="0" dirty="0">
                <a:ln>
                  <a:noFill/>
                </a:ln>
                <a:solidFill>
                  <a:prstClr val="white"/>
                </a:solidFill>
                <a:effectLst/>
                <a:uLnTx/>
                <a:uFillTx/>
                <a:latin typeface="Yu Gothic UI Semilight"/>
                <a:ea typeface="+mn-ea"/>
                <a:cs typeface="Yu Gothic UI Semilight"/>
              </a:rPr>
              <a:t>n</a:t>
            </a:r>
            <a:r>
              <a:rPr kumimoji="0" sz="2000" b="1" i="0" u="none" strike="noStrike" kern="1200" cap="none" spc="-5" normalizeH="0" baseline="0" noProof="0" dirty="0">
                <a:ln>
                  <a:noFill/>
                </a:ln>
                <a:solidFill>
                  <a:prstClr val="white"/>
                </a:solidFill>
                <a:effectLst/>
                <a:uLnTx/>
                <a:uFillTx/>
                <a:latin typeface="Yu Gothic UI Semilight"/>
                <a:ea typeface="+mn-ea"/>
                <a:cs typeface="Yu Gothic UI Semilight"/>
              </a:rPr>
              <a:t>s</a:t>
            </a:r>
            <a:r>
              <a:rPr kumimoji="0" sz="2000" b="1" i="0" u="none" strike="noStrike" kern="1200" cap="none" spc="-15" normalizeH="0" baseline="0" noProof="0" dirty="0">
                <a:ln>
                  <a:noFill/>
                </a:ln>
                <a:solidFill>
                  <a:prstClr val="white"/>
                </a:solidFill>
                <a:effectLst/>
                <a:uLnTx/>
                <a:uFillTx/>
                <a:latin typeface="Yu Gothic UI Semilight"/>
                <a:ea typeface="+mn-ea"/>
                <a:cs typeface="Yu Gothic UI Semilight"/>
              </a:rPr>
              <a:t>po</a:t>
            </a:r>
            <a:r>
              <a:rPr kumimoji="0" sz="2000" b="1" i="0" u="none" strike="noStrike" kern="1200" cap="none" spc="-35" normalizeH="0" baseline="0" noProof="0" dirty="0">
                <a:ln>
                  <a:noFill/>
                </a:ln>
                <a:solidFill>
                  <a:prstClr val="white"/>
                </a:solidFill>
                <a:effectLst/>
                <a:uLnTx/>
                <a:uFillTx/>
                <a:latin typeface="Yu Gothic UI Semilight"/>
                <a:ea typeface="+mn-ea"/>
                <a:cs typeface="Yu Gothic UI Semilight"/>
              </a:rPr>
              <a:t>r</a:t>
            </a:r>
            <a:r>
              <a:rPr kumimoji="0" sz="2000" b="1" i="0" u="none" strike="noStrike" kern="1200" cap="none" spc="5" normalizeH="0" baseline="0" noProof="0" dirty="0">
                <a:ln>
                  <a:noFill/>
                </a:ln>
                <a:solidFill>
                  <a:prstClr val="white"/>
                </a:solidFill>
                <a:effectLst/>
                <a:uLnTx/>
                <a:uFillTx/>
                <a:latin typeface="Yu Gothic UI Semilight"/>
                <a:ea typeface="+mn-ea"/>
                <a:cs typeface="Yu Gothic UI Semilight"/>
              </a:rPr>
              <a:t>t</a:t>
            </a:r>
            <a:r>
              <a:rPr kumimoji="0" sz="2000" b="1" i="0" u="none" strike="noStrike" kern="1200" cap="none" spc="45" normalizeH="0" baseline="0" noProof="0" dirty="0">
                <a:ln>
                  <a:noFill/>
                </a:ln>
                <a:solidFill>
                  <a:prstClr val="white"/>
                </a:solidFill>
                <a:effectLst/>
                <a:uLnTx/>
                <a:uFillTx/>
                <a:latin typeface="Yu Gothic UI Semilight"/>
                <a:ea typeface="+mn-ea"/>
                <a:cs typeface="Yu Gothic UI Semilight"/>
              </a:rPr>
              <a:t>a</a:t>
            </a:r>
            <a:r>
              <a:rPr kumimoji="0" sz="2000" b="1" i="0" u="none" strike="noStrike" kern="1200" cap="none" spc="5" normalizeH="0" baseline="0" noProof="0" dirty="0">
                <a:ln>
                  <a:noFill/>
                </a:ln>
                <a:solidFill>
                  <a:prstClr val="white"/>
                </a:solidFill>
                <a:effectLst/>
                <a:uLnTx/>
                <a:uFillTx/>
                <a:latin typeface="Yu Gothic UI Semilight"/>
                <a:ea typeface="+mn-ea"/>
                <a:cs typeface="Yu Gothic UI Semilight"/>
              </a:rPr>
              <a:t>t</a:t>
            </a:r>
            <a:r>
              <a:rPr kumimoji="0" sz="2000" b="1" i="0" u="none" strike="noStrike" kern="1200" cap="none" spc="35" normalizeH="0" baseline="0" noProof="0" dirty="0">
                <a:ln>
                  <a:noFill/>
                </a:ln>
                <a:solidFill>
                  <a:prstClr val="white"/>
                </a:solidFill>
                <a:effectLst/>
                <a:uLnTx/>
                <a:uFillTx/>
                <a:latin typeface="Yu Gothic UI Semilight"/>
                <a:ea typeface="+mn-ea"/>
                <a:cs typeface="Yu Gothic UI Semilight"/>
              </a:rPr>
              <a:t>i</a:t>
            </a:r>
            <a:r>
              <a:rPr kumimoji="0" sz="2000" b="1" i="0" u="none" strike="noStrike" kern="1200" cap="none" spc="-15" normalizeH="0" baseline="0" noProof="0" dirty="0">
                <a:ln>
                  <a:noFill/>
                </a:ln>
                <a:solidFill>
                  <a:prstClr val="white"/>
                </a:solidFill>
                <a:effectLst/>
                <a:uLnTx/>
                <a:uFillTx/>
                <a:latin typeface="Yu Gothic UI Semilight"/>
                <a:ea typeface="+mn-ea"/>
                <a:cs typeface="Yu Gothic UI Semilight"/>
              </a:rPr>
              <a:t>o</a:t>
            </a:r>
            <a:r>
              <a:rPr kumimoji="0" sz="2000" b="1" i="0" u="none" strike="noStrike" kern="1200" cap="none" spc="10" normalizeH="0" baseline="0" noProof="0" dirty="0">
                <a:ln>
                  <a:noFill/>
                </a:ln>
                <a:solidFill>
                  <a:prstClr val="white"/>
                </a:solidFill>
                <a:effectLst/>
                <a:uLnTx/>
                <a:uFillTx/>
                <a:latin typeface="Yu Gothic UI Semilight"/>
                <a:ea typeface="+mn-ea"/>
                <a:cs typeface="Yu Gothic UI Semilight"/>
              </a:rPr>
              <a:t>n  </a:t>
            </a:r>
            <a:r>
              <a:rPr kumimoji="0" sz="2000" b="1" i="0" u="none" strike="noStrike" kern="1200" cap="none" spc="5" normalizeH="0" baseline="0" noProof="0" dirty="0">
                <a:ln>
                  <a:noFill/>
                </a:ln>
                <a:solidFill>
                  <a:prstClr val="white"/>
                </a:solidFill>
                <a:effectLst/>
                <a:uLnTx/>
                <a:uFillTx/>
                <a:latin typeface="Yu Gothic UI Semilight"/>
                <a:ea typeface="+mn-ea"/>
                <a:cs typeface="Yu Gothic UI Semilight"/>
              </a:rPr>
              <a:t>Design </a:t>
            </a:r>
            <a:r>
              <a:rPr kumimoji="0" sz="2000" b="1" i="0" u="none" strike="noStrike" kern="1200" cap="none" spc="15" normalizeH="0" baseline="0" noProof="0" dirty="0">
                <a:ln>
                  <a:noFill/>
                </a:ln>
                <a:solidFill>
                  <a:prstClr val="white"/>
                </a:solidFill>
                <a:effectLst/>
                <a:uLnTx/>
                <a:uFillTx/>
                <a:latin typeface="Yu Gothic UI Semilight"/>
                <a:ea typeface="+mn-ea"/>
                <a:cs typeface="Yu Gothic UI Semilight"/>
              </a:rPr>
              <a:t>&amp;  </a:t>
            </a:r>
            <a:r>
              <a:rPr kumimoji="0" sz="2000" b="1" i="0" u="none" strike="noStrike" kern="1200" cap="none" spc="25" normalizeH="0" baseline="0" noProof="0" dirty="0">
                <a:ln>
                  <a:noFill/>
                </a:ln>
                <a:solidFill>
                  <a:prstClr val="white"/>
                </a:solidFill>
                <a:effectLst/>
                <a:uLnTx/>
                <a:uFillTx/>
                <a:latin typeface="Yu Gothic UI Semilight"/>
                <a:ea typeface="+mn-ea"/>
                <a:cs typeface="Yu Gothic UI Semilight"/>
              </a:rPr>
              <a:t>Planning</a:t>
            </a:r>
            <a:endParaRPr kumimoji="0" sz="2000" b="1" i="0" u="none" strike="noStrike" kern="1200" cap="none" spc="0" normalizeH="0" baseline="0" noProof="0" dirty="0">
              <a:ln>
                <a:noFill/>
              </a:ln>
              <a:solidFill>
                <a:prstClr val="white"/>
              </a:solidFill>
              <a:effectLst/>
              <a:uLnTx/>
              <a:uFillTx/>
              <a:latin typeface="Yu Gothic UI Semilight"/>
              <a:ea typeface="+mn-ea"/>
              <a:cs typeface="Yu Gothic UI Semilight"/>
            </a:endParaRPr>
          </a:p>
        </p:txBody>
      </p:sp>
      <p:sp>
        <p:nvSpPr>
          <p:cNvPr id="14" name="object 14"/>
          <p:cNvSpPr txBox="1"/>
          <p:nvPr/>
        </p:nvSpPr>
        <p:spPr>
          <a:xfrm>
            <a:off x="5246961" y="642077"/>
            <a:ext cx="1416871" cy="621709"/>
          </a:xfrm>
          <a:prstGeom prst="rect">
            <a:avLst/>
          </a:prstGeom>
        </p:spPr>
        <p:txBody>
          <a:bodyPr vert="horz" wrap="square" lIns="0" tIns="0" rIns="0" bIns="0" rtlCol="0">
            <a:spAutoFit/>
          </a:bodyPr>
          <a:lstStyle/>
          <a:p>
            <a:pPr marL="12700" marR="5080" lvl="0" indent="0" algn="ctr" defTabSz="914400" rtl="0" eaLnBrk="1" fontAlgn="auto" latinLnBrk="0" hangingPunct="1">
              <a:lnSpc>
                <a:spcPct val="101400"/>
              </a:lnSpc>
              <a:spcBef>
                <a:spcPts val="0"/>
              </a:spcBef>
              <a:spcAft>
                <a:spcPts val="0"/>
              </a:spcAft>
              <a:buClrTx/>
              <a:buSzTx/>
              <a:buFontTx/>
              <a:buNone/>
              <a:tabLst/>
              <a:defRPr/>
            </a:pPr>
            <a:r>
              <a:rPr kumimoji="0" sz="2000" b="1" i="0" u="none" strike="noStrike" kern="1200" cap="none" spc="20" normalizeH="0" baseline="0" noProof="0" dirty="0">
                <a:ln>
                  <a:noFill/>
                </a:ln>
                <a:solidFill>
                  <a:prstClr val="white"/>
                </a:solidFill>
                <a:effectLst/>
                <a:uLnTx/>
                <a:uFillTx/>
                <a:latin typeface="Yu Gothic UI Semilight"/>
                <a:ea typeface="+mn-ea"/>
                <a:cs typeface="Yu Gothic UI Semilight"/>
              </a:rPr>
              <a:t>Water </a:t>
            </a:r>
            <a:r>
              <a:rPr kumimoji="0" sz="2000" b="1" i="0" u="none" strike="noStrike" kern="1200" cap="none" spc="15" normalizeH="0" baseline="0" noProof="0" dirty="0">
                <a:ln>
                  <a:noFill/>
                </a:ln>
                <a:solidFill>
                  <a:prstClr val="white"/>
                </a:solidFill>
                <a:effectLst/>
                <a:uLnTx/>
                <a:uFillTx/>
                <a:latin typeface="Yu Gothic UI Semilight"/>
                <a:ea typeface="+mn-ea"/>
                <a:cs typeface="Yu Gothic UI Semilight"/>
              </a:rPr>
              <a:t>&amp;  S</a:t>
            </a:r>
            <a:r>
              <a:rPr kumimoji="0" sz="2000" b="1" i="0" u="none" strike="noStrike" kern="1200" cap="none" spc="5" normalizeH="0" baseline="0" noProof="0" dirty="0">
                <a:ln>
                  <a:noFill/>
                </a:ln>
                <a:solidFill>
                  <a:prstClr val="white"/>
                </a:solidFill>
                <a:effectLst/>
                <a:uLnTx/>
                <a:uFillTx/>
                <a:latin typeface="Yu Gothic UI Semilight"/>
                <a:ea typeface="+mn-ea"/>
                <a:cs typeface="Yu Gothic UI Semilight"/>
              </a:rPr>
              <a:t>t</a:t>
            </a:r>
            <a:r>
              <a:rPr kumimoji="0" sz="2000" b="1" i="0" u="none" strike="noStrike" kern="1200" cap="none" spc="-10" normalizeH="0" baseline="0" noProof="0" dirty="0">
                <a:ln>
                  <a:noFill/>
                </a:ln>
                <a:solidFill>
                  <a:prstClr val="white"/>
                </a:solidFill>
                <a:effectLst/>
                <a:uLnTx/>
                <a:uFillTx/>
                <a:latin typeface="Yu Gothic UI Semilight"/>
                <a:ea typeface="+mn-ea"/>
                <a:cs typeface="Yu Gothic UI Semilight"/>
              </a:rPr>
              <a:t>o</a:t>
            </a:r>
            <a:r>
              <a:rPr kumimoji="0" sz="2000" b="1" i="0" u="none" strike="noStrike" kern="1200" cap="none" spc="-35" normalizeH="0" baseline="0" noProof="0" dirty="0">
                <a:ln>
                  <a:noFill/>
                </a:ln>
                <a:solidFill>
                  <a:prstClr val="white"/>
                </a:solidFill>
                <a:effectLst/>
                <a:uLnTx/>
                <a:uFillTx/>
                <a:latin typeface="Yu Gothic UI Semilight"/>
                <a:ea typeface="+mn-ea"/>
                <a:cs typeface="Yu Gothic UI Semilight"/>
              </a:rPr>
              <a:t>r</a:t>
            </a:r>
            <a:r>
              <a:rPr kumimoji="0" sz="2000" b="1" i="0" u="none" strike="noStrike" kern="1200" cap="none" spc="15" normalizeH="0" baseline="0" noProof="0" dirty="0">
                <a:ln>
                  <a:noFill/>
                </a:ln>
                <a:solidFill>
                  <a:prstClr val="white"/>
                </a:solidFill>
                <a:effectLst/>
                <a:uLnTx/>
                <a:uFillTx/>
                <a:latin typeface="Yu Gothic UI Semilight"/>
                <a:ea typeface="+mn-ea"/>
                <a:cs typeface="Yu Gothic UI Semilight"/>
              </a:rPr>
              <a:t>m</a:t>
            </a:r>
            <a:r>
              <a:rPr kumimoji="0" sz="2000" b="1" i="0" u="none" strike="noStrike" kern="1200" cap="none" spc="45" normalizeH="0" baseline="0" noProof="0" dirty="0">
                <a:ln>
                  <a:noFill/>
                </a:ln>
                <a:solidFill>
                  <a:prstClr val="white"/>
                </a:solidFill>
                <a:effectLst/>
                <a:uLnTx/>
                <a:uFillTx/>
                <a:latin typeface="Yu Gothic UI Semilight"/>
                <a:ea typeface="+mn-ea"/>
                <a:cs typeface="Yu Gothic UI Semilight"/>
              </a:rPr>
              <a:t>wa</a:t>
            </a:r>
            <a:r>
              <a:rPr kumimoji="0" sz="2000" b="1" i="0" u="none" strike="noStrike" kern="1200" cap="none" spc="5" normalizeH="0" baseline="0" noProof="0" dirty="0">
                <a:ln>
                  <a:noFill/>
                </a:ln>
                <a:solidFill>
                  <a:prstClr val="white"/>
                </a:solidFill>
                <a:effectLst/>
                <a:uLnTx/>
                <a:uFillTx/>
                <a:latin typeface="Yu Gothic UI Semilight"/>
                <a:ea typeface="+mn-ea"/>
                <a:cs typeface="Yu Gothic UI Semilight"/>
              </a:rPr>
              <a:t>t</a:t>
            </a:r>
            <a:r>
              <a:rPr kumimoji="0" sz="2000" b="1" i="0" u="none" strike="noStrike" kern="1200" cap="none" spc="20" normalizeH="0" baseline="0" noProof="0" dirty="0">
                <a:ln>
                  <a:noFill/>
                </a:ln>
                <a:solidFill>
                  <a:prstClr val="white"/>
                </a:solidFill>
                <a:effectLst/>
                <a:uLnTx/>
                <a:uFillTx/>
                <a:latin typeface="Yu Gothic UI Semilight"/>
                <a:ea typeface="+mn-ea"/>
                <a:cs typeface="Yu Gothic UI Semilight"/>
              </a:rPr>
              <a:t>e</a:t>
            </a:r>
            <a:r>
              <a:rPr kumimoji="0" sz="2000" b="1" i="0" u="none" strike="noStrike" kern="1200" cap="none" spc="5" normalizeH="0" baseline="0" noProof="0" dirty="0">
                <a:ln>
                  <a:noFill/>
                </a:ln>
                <a:solidFill>
                  <a:prstClr val="white"/>
                </a:solidFill>
                <a:effectLst/>
                <a:uLnTx/>
                <a:uFillTx/>
                <a:latin typeface="Yu Gothic UI Semilight"/>
                <a:ea typeface="+mn-ea"/>
                <a:cs typeface="Yu Gothic UI Semilight"/>
              </a:rPr>
              <a:t>r</a:t>
            </a:r>
            <a:endParaRPr kumimoji="0" sz="2000" b="1" i="0" u="none" strike="noStrike" kern="1200" cap="none" spc="0" normalizeH="0" baseline="0" noProof="0" dirty="0">
              <a:ln>
                <a:noFill/>
              </a:ln>
              <a:solidFill>
                <a:prstClr val="white"/>
              </a:solidFill>
              <a:effectLst/>
              <a:uLnTx/>
              <a:uFillTx/>
              <a:latin typeface="Yu Gothic UI Semilight"/>
              <a:ea typeface="+mn-ea"/>
              <a:cs typeface="Yu Gothic UI Semilight"/>
            </a:endParaRPr>
          </a:p>
        </p:txBody>
      </p:sp>
      <p:sp>
        <p:nvSpPr>
          <p:cNvPr id="15" name="object 15"/>
          <p:cNvSpPr txBox="1"/>
          <p:nvPr/>
        </p:nvSpPr>
        <p:spPr>
          <a:xfrm>
            <a:off x="7462044" y="4464621"/>
            <a:ext cx="2036818" cy="602088"/>
          </a:xfrm>
          <a:prstGeom prst="rect">
            <a:avLst/>
          </a:prstGeom>
        </p:spPr>
        <p:txBody>
          <a:bodyPr vert="horz" wrap="square" lIns="0" tIns="0" rIns="0" bIns="0" rtlCol="0">
            <a:spAutoFit/>
          </a:bodyPr>
          <a:lstStyle/>
          <a:p>
            <a:pPr marL="12700" marR="5080" lvl="0" indent="0" algn="ctr" defTabSz="914400" rtl="0" eaLnBrk="1" fontAlgn="auto" latinLnBrk="0" hangingPunct="1">
              <a:lnSpc>
                <a:spcPct val="101499"/>
              </a:lnSpc>
              <a:spcBef>
                <a:spcPts val="0"/>
              </a:spcBef>
              <a:spcAft>
                <a:spcPts val="0"/>
              </a:spcAft>
              <a:buClrTx/>
              <a:buSzTx/>
              <a:buFontTx/>
              <a:buNone/>
              <a:tabLst/>
              <a:defRPr/>
            </a:pPr>
            <a:r>
              <a:rPr kumimoji="0" lang="en-US" sz="2000" b="1" i="0" u="none" strike="noStrike" kern="1200" cap="none" spc="20" normalizeH="0" baseline="0" noProof="0" dirty="0" smtClean="0">
                <a:ln>
                  <a:noFill/>
                </a:ln>
                <a:solidFill>
                  <a:prstClr val="white"/>
                </a:solidFill>
                <a:effectLst/>
                <a:uLnTx/>
                <a:uFillTx/>
                <a:latin typeface="Yu Gothic UI Semilight"/>
                <a:ea typeface="+mn-ea"/>
                <a:cs typeface="Yu Gothic UI Semilight"/>
              </a:rPr>
              <a:t>Parks and Recreation</a:t>
            </a:r>
            <a:endParaRPr kumimoji="0" sz="2000" b="1" i="0" u="none" strike="noStrike" kern="1200" cap="none" spc="0" normalizeH="0" baseline="0" noProof="0" dirty="0">
              <a:ln>
                <a:noFill/>
              </a:ln>
              <a:solidFill>
                <a:prstClr val="white"/>
              </a:solidFill>
              <a:effectLst/>
              <a:uLnTx/>
              <a:uFillTx/>
              <a:latin typeface="Yu Gothic UI Semilight"/>
              <a:ea typeface="+mn-ea"/>
              <a:cs typeface="Yu Gothic UI Semilight"/>
            </a:endParaRPr>
          </a:p>
        </p:txBody>
      </p:sp>
      <p:sp>
        <p:nvSpPr>
          <p:cNvPr id="16" name="object 16"/>
          <p:cNvSpPr txBox="1"/>
          <p:nvPr/>
        </p:nvSpPr>
        <p:spPr>
          <a:xfrm>
            <a:off x="10168447" y="575487"/>
            <a:ext cx="1608455" cy="912942"/>
          </a:xfrm>
          <a:prstGeom prst="rect">
            <a:avLst/>
          </a:prstGeom>
        </p:spPr>
        <p:txBody>
          <a:bodyPr vert="horz" wrap="square" lIns="0" tIns="0" rIns="0" bIns="0" rtlCol="0">
            <a:spAutoFit/>
          </a:bodyPr>
          <a:lstStyle/>
          <a:p>
            <a:pPr marL="12700" marR="5080" lvl="0" indent="0" algn="ctr" defTabSz="914400" rtl="0" eaLnBrk="1" fontAlgn="auto" latinLnBrk="0" hangingPunct="1">
              <a:lnSpc>
                <a:spcPct val="101499"/>
              </a:lnSpc>
              <a:spcBef>
                <a:spcPts val="0"/>
              </a:spcBef>
              <a:spcAft>
                <a:spcPts val="0"/>
              </a:spcAft>
              <a:buClrTx/>
              <a:buSzTx/>
              <a:buFontTx/>
              <a:buNone/>
              <a:tabLst/>
              <a:defRPr/>
            </a:pPr>
            <a:r>
              <a:rPr kumimoji="0" lang="en-US" sz="2000" b="1" i="0" u="none" strike="noStrike" kern="1200" cap="none" spc="20" normalizeH="0" baseline="0" noProof="0" dirty="0" smtClean="0">
                <a:ln>
                  <a:noFill/>
                </a:ln>
                <a:solidFill>
                  <a:prstClr val="white"/>
                </a:solidFill>
                <a:effectLst/>
                <a:uLnTx/>
                <a:uFillTx/>
                <a:latin typeface="Yu Gothic UI Semilight"/>
                <a:ea typeface="+mn-ea"/>
                <a:cs typeface="Yu Gothic UI Semilight"/>
              </a:rPr>
              <a:t>Commercial  Development Projects</a:t>
            </a:r>
            <a:endParaRPr kumimoji="0" sz="2000" b="1" i="0" u="none" strike="noStrike" kern="1200" cap="none" spc="0" normalizeH="0" baseline="0" noProof="0" dirty="0">
              <a:ln>
                <a:noFill/>
              </a:ln>
              <a:solidFill>
                <a:prstClr val="white"/>
              </a:solidFill>
              <a:effectLst/>
              <a:uLnTx/>
              <a:uFillTx/>
              <a:latin typeface="Yu Gothic UI Semilight"/>
              <a:ea typeface="+mn-ea"/>
              <a:cs typeface="Yu Gothic UI Semilight"/>
            </a:endParaRPr>
          </a:p>
        </p:txBody>
      </p:sp>
      <p:sp>
        <p:nvSpPr>
          <p:cNvPr id="18" name="object 18"/>
          <p:cNvSpPr txBox="1"/>
          <p:nvPr/>
        </p:nvSpPr>
        <p:spPr>
          <a:xfrm>
            <a:off x="275272" y="567023"/>
            <a:ext cx="1716405" cy="921406"/>
          </a:xfrm>
          <a:prstGeom prst="rect">
            <a:avLst/>
          </a:prstGeom>
        </p:spPr>
        <p:txBody>
          <a:bodyPr vert="horz" wrap="square" lIns="0" tIns="0" rIns="0" bIns="0" rtlCol="0">
            <a:spAutoFit/>
          </a:bodyPr>
          <a:lstStyle/>
          <a:p>
            <a:pPr marL="12700" marR="5080" lvl="0" indent="0" algn="ctr" defTabSz="914400" rtl="0" eaLnBrk="1" fontAlgn="auto" latinLnBrk="0" hangingPunct="1">
              <a:lnSpc>
                <a:spcPct val="101600"/>
              </a:lnSpc>
              <a:spcBef>
                <a:spcPts val="0"/>
              </a:spcBef>
              <a:spcAft>
                <a:spcPts val="0"/>
              </a:spcAft>
              <a:buClrTx/>
              <a:buSzTx/>
              <a:buFontTx/>
              <a:buNone/>
              <a:tabLst/>
              <a:defRPr/>
            </a:pPr>
            <a:r>
              <a:rPr kumimoji="0" lang="en-US" sz="2000" b="1" i="0" u="none" strike="noStrike" kern="1200" cap="none" spc="25" normalizeH="0" baseline="0" noProof="0" dirty="0" smtClean="0">
                <a:ln>
                  <a:noFill/>
                </a:ln>
                <a:solidFill>
                  <a:prstClr val="white"/>
                </a:solidFill>
                <a:effectLst/>
                <a:uLnTx/>
                <a:uFillTx/>
                <a:latin typeface="Yu Gothic UI Semilight"/>
                <a:ea typeface="+mn-ea"/>
                <a:cs typeface="Yu Gothic UI Semilight"/>
              </a:rPr>
              <a:t>Community Master</a:t>
            </a:r>
            <a:r>
              <a:rPr kumimoji="0" lang="en-US" sz="2000" b="1" i="0" u="none" strike="noStrike" kern="1200" cap="none" spc="25" normalizeH="0" noProof="0" dirty="0" smtClean="0">
                <a:ln>
                  <a:noFill/>
                </a:ln>
                <a:solidFill>
                  <a:prstClr val="white"/>
                </a:solidFill>
                <a:effectLst/>
                <a:uLnTx/>
                <a:uFillTx/>
                <a:latin typeface="Yu Gothic UI Semilight"/>
                <a:ea typeface="+mn-ea"/>
                <a:cs typeface="Yu Gothic UI Semilight"/>
              </a:rPr>
              <a:t> Planning</a:t>
            </a:r>
            <a:endParaRPr kumimoji="0" sz="2000" b="1" i="0" u="none" strike="noStrike" kern="1200" cap="none" spc="0" normalizeH="0" baseline="0" noProof="0" dirty="0">
              <a:ln>
                <a:noFill/>
              </a:ln>
              <a:solidFill>
                <a:prstClr val="white"/>
              </a:solidFill>
              <a:effectLst/>
              <a:uLnTx/>
              <a:uFillTx/>
              <a:latin typeface="Yu Gothic UI Semilight"/>
              <a:ea typeface="+mn-ea"/>
              <a:cs typeface="Yu Gothic UI Semilight"/>
            </a:endParaRPr>
          </a:p>
        </p:txBody>
      </p:sp>
      <p:sp>
        <p:nvSpPr>
          <p:cNvPr id="17" name="TextBox 16"/>
          <p:cNvSpPr txBox="1"/>
          <p:nvPr/>
        </p:nvSpPr>
        <p:spPr>
          <a:xfrm>
            <a:off x="576262" y="5979006"/>
            <a:ext cx="10256520" cy="584775"/>
          </a:xfrm>
          <a:prstGeom prst="rect">
            <a:avLst/>
          </a:prstGeom>
          <a:noFill/>
        </p:spPr>
        <p:txBody>
          <a:bodyPr wrap="square" rtlCol="0">
            <a:spAutoFit/>
          </a:bodyPr>
          <a:lstStyle/>
          <a:p>
            <a:r>
              <a:rPr lang="en-US" sz="3200" dirty="0" smtClean="0">
                <a:solidFill>
                  <a:srgbClr val="FFA315"/>
                </a:solidFill>
                <a:latin typeface="Yu Gothic UI Semilight" panose="020B0400000000000000" pitchFamily="34" charset="-128"/>
                <a:ea typeface="Yu Gothic UI Semilight" panose="020B0400000000000000" pitchFamily="34" charset="-128"/>
              </a:rPr>
              <a:t>This is Landscape Architecture!</a:t>
            </a:r>
            <a:endParaRPr lang="en-US" sz="3200" dirty="0">
              <a:solidFill>
                <a:srgbClr val="FFA315"/>
              </a:solidFill>
              <a:latin typeface="Yu Gothic UI Semilight" panose="020B0400000000000000" pitchFamily="34" charset="-128"/>
              <a:ea typeface="Yu Gothic UI Semilight" panose="020B0400000000000000" pitchFamily="34" charset="-128"/>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753" t="1697" r="42738" b="-1697"/>
          <a:stretch/>
        </p:blipFill>
        <p:spPr>
          <a:xfrm>
            <a:off x="9799844" y="1943356"/>
            <a:ext cx="2409826" cy="3781384"/>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3985" r="34929"/>
          <a:stretch/>
        </p:blipFill>
        <p:spPr>
          <a:xfrm>
            <a:off x="7269275" y="0"/>
            <a:ext cx="2422357" cy="3801964"/>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42707" t="6316" r="16741" b="11813"/>
          <a:stretch/>
        </p:blipFill>
        <p:spPr>
          <a:xfrm>
            <a:off x="4749733" y="1891770"/>
            <a:ext cx="2411329" cy="3761818"/>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26539" t="-61" r="21179" b="26323"/>
          <a:stretch/>
        </p:blipFill>
        <p:spPr>
          <a:xfrm>
            <a:off x="0" y="1883445"/>
            <a:ext cx="2266950" cy="378618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3712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6629" y="480401"/>
            <a:ext cx="9124123" cy="1938992"/>
          </a:xfrm>
          <a:prstGeom prst="rect">
            <a:avLst/>
          </a:prstGeom>
        </p:spPr>
        <p:txBody>
          <a:bodyPr wrap="square">
            <a:spAutoFit/>
          </a:bodyPr>
          <a:lstStyle/>
          <a:p>
            <a:pPr marL="342900" indent="-342900">
              <a:buFont typeface="Wingdings" panose="05000000000000000000" pitchFamily="2" charset="2"/>
              <a:buChar char="§"/>
            </a:pPr>
            <a:r>
              <a:rPr lang="en-US" sz="2400" dirty="0" smtClean="0">
                <a:solidFill>
                  <a:schemeClr val="bg1"/>
                </a:solidFill>
                <a:latin typeface="Skolar Latin"/>
              </a:rPr>
              <a:t>Section 1: Project and Construction Management </a:t>
            </a:r>
          </a:p>
          <a:p>
            <a:pPr marL="342900" indent="-342900">
              <a:buFont typeface="Wingdings" panose="05000000000000000000" pitchFamily="2" charset="2"/>
              <a:buChar char="§"/>
            </a:pPr>
            <a:r>
              <a:rPr lang="en-US" sz="2400" dirty="0" smtClean="0">
                <a:solidFill>
                  <a:schemeClr val="bg1"/>
                </a:solidFill>
                <a:latin typeface="Skolar Latin"/>
              </a:rPr>
              <a:t>Section 2: Inventory and Analysis</a:t>
            </a:r>
          </a:p>
          <a:p>
            <a:pPr marL="342900" indent="-342900">
              <a:buFont typeface="Wingdings" panose="05000000000000000000" pitchFamily="2" charset="2"/>
              <a:buChar char="§"/>
            </a:pPr>
            <a:r>
              <a:rPr lang="en-US" sz="2400" dirty="0" smtClean="0">
                <a:solidFill>
                  <a:schemeClr val="bg1"/>
                </a:solidFill>
                <a:latin typeface="Skolar Latin"/>
              </a:rPr>
              <a:t>Section 3: Design</a:t>
            </a:r>
          </a:p>
          <a:p>
            <a:pPr marL="342900" indent="-342900">
              <a:buFont typeface="Wingdings" panose="05000000000000000000" pitchFamily="2" charset="2"/>
              <a:buChar char="§"/>
            </a:pPr>
            <a:r>
              <a:rPr lang="en-US" sz="2400" dirty="0" smtClean="0">
                <a:solidFill>
                  <a:schemeClr val="bg1"/>
                </a:solidFill>
                <a:latin typeface="Skolar Latin"/>
              </a:rPr>
              <a:t>Section 4: Grading, Drainage, and Construction Documentation</a:t>
            </a:r>
          </a:p>
          <a:p>
            <a:pPr marL="342900" indent="-342900">
              <a:buFont typeface="Wingdings" panose="05000000000000000000" pitchFamily="2" charset="2"/>
              <a:buChar char="§"/>
            </a:pPr>
            <a:endParaRPr lang="en-US" sz="2400" dirty="0">
              <a:solidFill>
                <a:schemeClr val="bg1"/>
              </a:solidFill>
              <a:latin typeface="Skolar Latin"/>
            </a:endParaRPr>
          </a:p>
        </p:txBody>
      </p:sp>
      <p:sp>
        <p:nvSpPr>
          <p:cNvPr id="3" name="TextBox 2"/>
          <p:cNvSpPr txBox="1"/>
          <p:nvPr/>
        </p:nvSpPr>
        <p:spPr>
          <a:xfrm>
            <a:off x="448453" y="5673060"/>
            <a:ext cx="10256520" cy="1077218"/>
          </a:xfrm>
          <a:prstGeom prst="rect">
            <a:avLst/>
          </a:prstGeom>
          <a:noFill/>
        </p:spPr>
        <p:txBody>
          <a:bodyPr wrap="square" rtlCol="0">
            <a:spAutoFit/>
          </a:bodyPr>
          <a:lstStyle/>
          <a:p>
            <a:r>
              <a:rPr lang="en-US" sz="3200" dirty="0" smtClean="0">
                <a:solidFill>
                  <a:srgbClr val="FFA315"/>
                </a:solidFill>
                <a:latin typeface="Yu Gothic UI Semilight" panose="020B0400000000000000" pitchFamily="34" charset="-128"/>
                <a:ea typeface="Yu Gothic UI Semilight" panose="020B0400000000000000" pitchFamily="34" charset="-128"/>
              </a:rPr>
              <a:t>Landscape Architect Registration Examination</a:t>
            </a:r>
          </a:p>
          <a:p>
            <a:r>
              <a:rPr lang="en-US" sz="3200" dirty="0" smtClean="0">
                <a:solidFill>
                  <a:srgbClr val="FFA315"/>
                </a:solidFill>
                <a:latin typeface="Yu Gothic UI Semilight" panose="020B0400000000000000" pitchFamily="34" charset="-128"/>
                <a:ea typeface="Yu Gothic UI Semilight" panose="020B0400000000000000" pitchFamily="34" charset="-128"/>
              </a:rPr>
              <a:t>(LARE) </a:t>
            </a:r>
            <a:endParaRPr lang="en-US" sz="3200" dirty="0">
              <a:solidFill>
                <a:srgbClr val="FFA315"/>
              </a:solidFill>
              <a:latin typeface="Yu Gothic UI Semilight" panose="020B0400000000000000" pitchFamily="34" charset="-128"/>
              <a:ea typeface="Yu Gothic UI Semilight" panose="020B0400000000000000" pitchFamily="34" charset="-12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629" y="2356449"/>
            <a:ext cx="8392604" cy="2517781"/>
          </a:xfrm>
          <a:prstGeom prst="rect">
            <a:avLst/>
          </a:prstGeom>
          <a:ln>
            <a:solidFill>
              <a:schemeClr val="tx1"/>
            </a:solidFill>
          </a:ln>
        </p:spPr>
      </p:pic>
    </p:spTree>
    <p:extLst>
      <p:ext uri="{BB962C8B-B14F-4D97-AF65-F5344CB8AC3E}">
        <p14:creationId xmlns:p14="http://schemas.microsoft.com/office/powerpoint/2010/main" val="385378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435" t="2178" r="2288" b="3979"/>
          <a:stretch/>
        </p:blipFill>
        <p:spPr>
          <a:xfrm>
            <a:off x="16042" y="16043"/>
            <a:ext cx="12175958" cy="5775158"/>
          </a:xfrm>
          <a:prstGeom prst="rect">
            <a:avLst/>
          </a:prstGeom>
          <a:ln>
            <a:solidFill>
              <a:schemeClr val="tx1"/>
            </a:solidFill>
          </a:ln>
        </p:spPr>
      </p:pic>
      <p:sp>
        <p:nvSpPr>
          <p:cNvPr id="8" name="TextBox 7"/>
          <p:cNvSpPr txBox="1"/>
          <p:nvPr/>
        </p:nvSpPr>
        <p:spPr>
          <a:xfrm>
            <a:off x="48126" y="5122119"/>
            <a:ext cx="3825374" cy="507831"/>
          </a:xfrm>
          <a:prstGeom prst="rect">
            <a:avLst/>
          </a:prstGeom>
          <a:noFill/>
        </p:spPr>
        <p:txBody>
          <a:bodyPr wrap="square" rtlCol="0">
            <a:spAutoFit/>
          </a:bodyPr>
          <a:lstStyle/>
          <a:p>
            <a:r>
              <a:rPr lang="en-US" sz="900" i="1" dirty="0">
                <a:latin typeface="Yu Gothic UI Light" panose="020B0300000000000000" pitchFamily="34" charset="-128"/>
                <a:ea typeface="Yu Gothic UI Light" panose="020B0300000000000000" pitchFamily="34" charset="-128"/>
                <a:hlinkClick r:id="rId4"/>
              </a:rPr>
              <a:t>ASLA 2017 Professional Honor Award in General Design. </a:t>
            </a:r>
            <a:endParaRPr lang="en-US" sz="900" i="1" dirty="0" smtClean="0">
              <a:latin typeface="Yu Gothic UI Light" panose="020B0300000000000000" pitchFamily="34" charset="-128"/>
              <a:ea typeface="Yu Gothic UI Light" panose="020B0300000000000000" pitchFamily="34" charset="-128"/>
              <a:hlinkClick r:id="rId4"/>
            </a:endParaRPr>
          </a:p>
          <a:p>
            <a:r>
              <a:rPr lang="en-US" sz="900" i="1" dirty="0" smtClean="0">
                <a:latin typeface="Yu Gothic UI Light" panose="020B0300000000000000" pitchFamily="34" charset="-128"/>
                <a:ea typeface="Yu Gothic UI Light" panose="020B0300000000000000" pitchFamily="34" charset="-128"/>
                <a:hlinkClick r:id="rId4"/>
              </a:rPr>
              <a:t>Central </a:t>
            </a:r>
            <a:r>
              <a:rPr lang="en-US" sz="900" i="1" dirty="0">
                <a:latin typeface="Yu Gothic UI Light" panose="020B0300000000000000" pitchFamily="34" charset="-128"/>
                <a:ea typeface="Yu Gothic UI Light" panose="020B0300000000000000" pitchFamily="34" charset="-128"/>
                <a:hlinkClick r:id="rId4"/>
              </a:rPr>
              <a:t>Seawall Project, James Corner Field Operations LLC. </a:t>
            </a:r>
            <a:endParaRPr lang="en-US" sz="900" i="1" dirty="0" smtClean="0">
              <a:latin typeface="Yu Gothic UI Light" panose="020B0300000000000000" pitchFamily="34" charset="-128"/>
              <a:ea typeface="Yu Gothic UI Light" panose="020B0300000000000000" pitchFamily="34" charset="-128"/>
              <a:hlinkClick r:id="rId4"/>
            </a:endParaRPr>
          </a:p>
          <a:p>
            <a:r>
              <a:rPr lang="en-US" sz="900" i="1" dirty="0" smtClean="0">
                <a:latin typeface="Yu Gothic UI Light" panose="020B0300000000000000" pitchFamily="34" charset="-128"/>
                <a:ea typeface="Yu Gothic UI Light" panose="020B0300000000000000" pitchFamily="34" charset="-128"/>
                <a:hlinkClick r:id="rId4"/>
              </a:rPr>
              <a:t>Image by James </a:t>
            </a:r>
            <a:r>
              <a:rPr lang="en-US" sz="900" i="1" dirty="0">
                <a:latin typeface="Yu Gothic UI Light" panose="020B0300000000000000" pitchFamily="34" charset="-128"/>
                <a:ea typeface="Yu Gothic UI Light" panose="020B0300000000000000" pitchFamily="34" charset="-128"/>
                <a:hlinkClick r:id="rId4"/>
              </a:rPr>
              <a:t>Corner Field Operations LLC</a:t>
            </a:r>
            <a:endParaRPr lang="en-US" sz="900" dirty="0">
              <a:latin typeface="Yu Gothic UI Light" panose="020B0300000000000000" pitchFamily="34" charset="-128"/>
              <a:ea typeface="Yu Gothic UI Light" panose="020B0300000000000000" pitchFamily="34" charset="-128"/>
            </a:endParaRPr>
          </a:p>
        </p:txBody>
      </p:sp>
      <p:sp>
        <p:nvSpPr>
          <p:cNvPr id="5" name="TextBox 4"/>
          <p:cNvSpPr txBox="1"/>
          <p:nvPr/>
        </p:nvSpPr>
        <p:spPr>
          <a:xfrm>
            <a:off x="576469" y="6009780"/>
            <a:ext cx="10256520" cy="584775"/>
          </a:xfrm>
          <a:prstGeom prst="rect">
            <a:avLst/>
          </a:prstGeom>
          <a:noFill/>
        </p:spPr>
        <p:txBody>
          <a:bodyPr wrap="square" rtlCol="0">
            <a:spAutoFit/>
          </a:bodyPr>
          <a:lstStyle/>
          <a:p>
            <a:r>
              <a:rPr lang="en-US" sz="3200" dirty="0" smtClean="0">
                <a:solidFill>
                  <a:srgbClr val="FFA315"/>
                </a:solidFill>
                <a:latin typeface="Yu Gothic UI Semilight" panose="020B0400000000000000" pitchFamily="34" charset="-128"/>
                <a:ea typeface="Yu Gothic UI Semilight" panose="020B0400000000000000" pitchFamily="34" charset="-128"/>
              </a:rPr>
              <a:t>Landscape Architecture and STEM</a:t>
            </a:r>
            <a:endParaRPr lang="en-US" sz="3200" dirty="0">
              <a:solidFill>
                <a:srgbClr val="FFA315"/>
              </a:solidFill>
              <a:latin typeface="Yu Gothic UI Semilight" panose="020B0400000000000000" pitchFamily="34" charset="-128"/>
              <a:ea typeface="Yu Gothic UI Semilight" panose="020B0400000000000000" pitchFamily="34" charset="-128"/>
            </a:endParaRPr>
          </a:p>
        </p:txBody>
      </p:sp>
    </p:spTree>
    <p:extLst>
      <p:ext uri="{BB962C8B-B14F-4D97-AF65-F5344CB8AC3E}">
        <p14:creationId xmlns:p14="http://schemas.microsoft.com/office/powerpoint/2010/main" val="207327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8259</TotalTime>
  <Words>2658</Words>
  <Application>Microsoft Office PowerPoint</Application>
  <PresentationFormat>Widescreen</PresentationFormat>
  <Paragraphs>300</Paragraphs>
  <Slides>22</Slides>
  <Notes>21</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22</vt:i4>
      </vt:variant>
    </vt:vector>
  </HeadingPairs>
  <TitlesOfParts>
    <vt:vector size="45" baseType="lpstr">
      <vt:lpstr>Yu Gothic</vt:lpstr>
      <vt:lpstr>Yu Gothic Light</vt:lpstr>
      <vt:lpstr>Yu Gothic UI Light</vt:lpstr>
      <vt:lpstr>Yu Gothic UI Semibold</vt:lpstr>
      <vt:lpstr>Yu Gothic UI Semilight</vt:lpstr>
      <vt:lpstr>Arial</vt:lpstr>
      <vt:lpstr>Calibri</vt:lpstr>
      <vt:lpstr>Calibri Light</vt:lpstr>
      <vt:lpstr>Cambria</vt:lpstr>
      <vt:lpstr>Retina Bold</vt:lpstr>
      <vt:lpstr>Retina Light</vt:lpstr>
      <vt:lpstr>Skolar Latin</vt:lpstr>
      <vt:lpstr>SkolarLatin-Regular</vt:lpstr>
      <vt:lpstr>Sylfaen</vt:lpstr>
      <vt:lpstr>Times New Roman</vt:lpstr>
      <vt:lpstr>Wingdings</vt:lpstr>
      <vt:lpstr>Office Theme</vt:lpstr>
      <vt:lpstr>Office Theme</vt:lpstr>
      <vt:lpstr>2_Office Theme</vt:lpstr>
      <vt:lpstr>6_Office Theme</vt:lpstr>
      <vt:lpstr>8_Office Theme</vt:lpstr>
      <vt:lpstr>11_Office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SOMERVILLE, NANCY</dc:creator>
  <cp:lastModifiedBy>JENNINGS, LISA</cp:lastModifiedBy>
  <cp:revision>637</cp:revision>
  <cp:lastPrinted>2019-05-02T19:21:10Z</cp:lastPrinted>
  <dcterms:created xsi:type="dcterms:W3CDTF">2018-03-01T16:53:06Z</dcterms:created>
  <dcterms:modified xsi:type="dcterms:W3CDTF">2020-03-27T18:20:23Z</dcterms:modified>
</cp:coreProperties>
</file>